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Gochi Hand" charset="1" panose="00000000000000000000"/>
      <p:regular r:id="rId30"/>
    </p:embeddedFont>
    <p:embeddedFont>
      <p:font typeface="Livvic Medium" charset="1" panose="00000000000000000000"/>
      <p:regular r:id="rId31"/>
    </p:embeddedFont>
    <p:embeddedFont>
      <p:font typeface="Posey" charset="1" panose="00000000000000000000"/>
      <p:regular r:id="rId32"/>
    </p:embeddedFont>
    <p:embeddedFont>
      <p:font typeface="Nexa Slab" charset="1" panose="02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16" Target="../media/image58.png" Type="http://schemas.openxmlformats.org/officeDocument/2006/relationships/image"/><Relationship Id="rId17" Target="../media/image59.svg" Type="http://schemas.openxmlformats.org/officeDocument/2006/relationships/image"/><Relationship Id="rId18" Target="../media/image60.png" Type="http://schemas.openxmlformats.org/officeDocument/2006/relationships/image"/><Relationship Id="rId19" Target="../media/image61.svg" Type="http://schemas.openxmlformats.org/officeDocument/2006/relationships/image"/><Relationship Id="rId2" Target="../media/image48.png" Type="http://schemas.openxmlformats.org/officeDocument/2006/relationships/image"/><Relationship Id="rId20" Target="../media/image62.png" Type="http://schemas.openxmlformats.org/officeDocument/2006/relationships/image"/><Relationship Id="rId21" Target="../media/image63.svg" Type="http://schemas.openxmlformats.org/officeDocument/2006/relationships/image"/><Relationship Id="rId22" Target="../media/image64.png" Type="http://schemas.openxmlformats.org/officeDocument/2006/relationships/image"/><Relationship Id="rId23" Target="../media/image65.svg" Type="http://schemas.openxmlformats.org/officeDocument/2006/relationships/image"/><Relationship Id="rId24" Target="../media/image66.png" Type="http://schemas.openxmlformats.org/officeDocument/2006/relationships/image"/><Relationship Id="rId25" Target="../media/image67.svg" Type="http://schemas.openxmlformats.org/officeDocument/2006/relationships/image"/><Relationship Id="rId26" Target="../media/image68.png" Type="http://schemas.openxmlformats.org/officeDocument/2006/relationships/image"/><Relationship Id="rId27" Target="../media/image69.svg" Type="http://schemas.openxmlformats.org/officeDocument/2006/relationships/image"/><Relationship Id="rId28" Target="../media/image70.png" Type="http://schemas.openxmlformats.org/officeDocument/2006/relationships/image"/><Relationship Id="rId29" Target="../media/image71.svg" Type="http://schemas.openxmlformats.org/officeDocument/2006/relationships/image"/><Relationship Id="rId3" Target="../media/image49.svg" Type="http://schemas.openxmlformats.org/officeDocument/2006/relationships/image"/><Relationship Id="rId30" Target="../media/image72.png" Type="http://schemas.openxmlformats.org/officeDocument/2006/relationships/image"/><Relationship Id="rId31" Target="../media/image73.svg" Type="http://schemas.openxmlformats.org/officeDocument/2006/relationships/image"/><Relationship Id="rId32" Target="../media/image74.png" Type="http://schemas.openxmlformats.org/officeDocument/2006/relationships/image"/><Relationship Id="rId33" Target="../media/image75.svg" Type="http://schemas.openxmlformats.org/officeDocument/2006/relationships/image"/><Relationship Id="rId34" Target="../media/image76.png" Type="http://schemas.openxmlformats.org/officeDocument/2006/relationships/image"/><Relationship Id="rId35" Target="../media/image77.svg" Type="http://schemas.openxmlformats.org/officeDocument/2006/relationships/image"/><Relationship Id="rId36" Target="../media/image78.png" Type="http://schemas.openxmlformats.org/officeDocument/2006/relationships/image"/><Relationship Id="rId37" Target="../media/image79.svg" Type="http://schemas.openxmlformats.org/officeDocument/2006/relationships/image"/><Relationship Id="rId38" Target="../media/image80.png" Type="http://schemas.openxmlformats.org/officeDocument/2006/relationships/image"/><Relationship Id="rId39" Target="../media/image81.svg" Type="http://schemas.openxmlformats.org/officeDocument/2006/relationships/image"/><Relationship Id="rId4" Target="../media/image1.png" Type="http://schemas.openxmlformats.org/officeDocument/2006/relationships/image"/><Relationship Id="rId40" Target="../media/image82.png" Type="http://schemas.openxmlformats.org/officeDocument/2006/relationships/image"/><Relationship Id="rId41" Target="../media/image83.svg" Type="http://schemas.openxmlformats.org/officeDocument/2006/relationships/image"/><Relationship Id="rId42" Target="../media/image84.png" Type="http://schemas.openxmlformats.org/officeDocument/2006/relationships/image"/><Relationship Id="rId43" Target="../media/image85.svg" Type="http://schemas.openxmlformats.org/officeDocument/2006/relationships/image"/><Relationship Id="rId44" Target="../media/image86.png" Type="http://schemas.openxmlformats.org/officeDocument/2006/relationships/image"/><Relationship Id="rId45" Target="../media/image87.svg" Type="http://schemas.openxmlformats.org/officeDocument/2006/relationships/image"/><Relationship Id="rId46" Target="../media/image7.png" Type="http://schemas.openxmlformats.org/officeDocument/2006/relationships/image"/><Relationship Id="rId47" Target="../media/image8.svg" Type="http://schemas.openxmlformats.org/officeDocument/2006/relationships/image"/><Relationship Id="rId48" Target="../media/image88.png" Type="http://schemas.openxmlformats.org/officeDocument/2006/relationships/image"/><Relationship Id="rId49" Target="../media/image89.svg" Type="http://schemas.openxmlformats.org/officeDocument/2006/relationships/image"/><Relationship Id="rId5" Target="../media/image2.svg" Type="http://schemas.openxmlformats.org/officeDocument/2006/relationships/image"/><Relationship Id="rId50" Target="../media/image90.png" Type="http://schemas.openxmlformats.org/officeDocument/2006/relationships/image"/><Relationship Id="rId51" Target="../media/image91.svg" Type="http://schemas.openxmlformats.org/officeDocument/2006/relationships/image"/><Relationship Id="rId52" Target="../media/image92.png" Type="http://schemas.openxmlformats.org/officeDocument/2006/relationships/image"/><Relationship Id="rId53" Target="../media/image93.svg" Type="http://schemas.openxmlformats.org/officeDocument/2006/relationships/image"/><Relationship Id="rId54" Target="../media/image94.png" Type="http://schemas.openxmlformats.org/officeDocument/2006/relationships/image"/><Relationship Id="rId55" Target="../media/image95.svg" Type="http://schemas.openxmlformats.org/officeDocument/2006/relationships/image"/><Relationship Id="rId56" Target="../media/image96.png" Type="http://schemas.openxmlformats.org/officeDocument/2006/relationships/image"/><Relationship Id="rId57" Target="../media/image97.svg" Type="http://schemas.openxmlformats.org/officeDocument/2006/relationships/image"/><Relationship Id="rId58" Target="../media/image98.png" Type="http://schemas.openxmlformats.org/officeDocument/2006/relationships/image"/><Relationship Id="rId59" Target="../media/image99.svg" Type="http://schemas.openxmlformats.org/officeDocument/2006/relationships/image"/><Relationship Id="rId6" Target="../media/image50.png" Type="http://schemas.openxmlformats.org/officeDocument/2006/relationships/image"/><Relationship Id="rId60" Target="../media/image100.png" Type="http://schemas.openxmlformats.org/officeDocument/2006/relationships/image"/><Relationship Id="rId61" Target="../media/image101.svg" Type="http://schemas.openxmlformats.org/officeDocument/2006/relationships/image"/><Relationship Id="rId62" Target="../media/image102.png" Type="http://schemas.openxmlformats.org/officeDocument/2006/relationships/image"/><Relationship Id="rId63" Target="../media/image103.svg" Type="http://schemas.openxmlformats.org/officeDocument/2006/relationships/image"/><Relationship Id="rId64" Target="../media/image28.png" Type="http://schemas.openxmlformats.org/officeDocument/2006/relationships/image"/><Relationship Id="rId65" Target="../media/image29.svg" Type="http://schemas.openxmlformats.org/officeDocument/2006/relationships/image"/><Relationship Id="rId66" Target="../media/image104.png" Type="http://schemas.openxmlformats.org/officeDocument/2006/relationships/image"/><Relationship Id="rId67" Target="../media/image105.svg" Type="http://schemas.openxmlformats.org/officeDocument/2006/relationships/image"/><Relationship Id="rId68" Target="../media/image106.png" Type="http://schemas.openxmlformats.org/officeDocument/2006/relationships/image"/><Relationship Id="rId69" Target="../media/image107.svg" Type="http://schemas.openxmlformats.org/officeDocument/2006/relationships/image"/><Relationship Id="rId7" Target="../media/image51.svg" Type="http://schemas.openxmlformats.org/officeDocument/2006/relationships/image"/><Relationship Id="rId70" Target="../media/image44.png" Type="http://schemas.openxmlformats.org/officeDocument/2006/relationships/image"/><Relationship Id="rId71" Target="../media/image45.svg" Type="http://schemas.openxmlformats.org/officeDocument/2006/relationships/image"/><Relationship Id="rId72" Target="../media/image108.png" Type="http://schemas.openxmlformats.org/officeDocument/2006/relationships/image"/><Relationship Id="rId73" Target="../media/image109.svg" Type="http://schemas.openxmlformats.org/officeDocument/2006/relationships/image"/><Relationship Id="rId74" Target="../media/image110.png" Type="http://schemas.openxmlformats.org/officeDocument/2006/relationships/image"/><Relationship Id="rId75" Target="../media/image111.svg" Type="http://schemas.openxmlformats.org/officeDocument/2006/relationships/image"/><Relationship Id="rId76" Target="../media/image5.png" Type="http://schemas.openxmlformats.org/officeDocument/2006/relationships/image"/><Relationship Id="rId77" Target="../media/image6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5875" y="1123981"/>
            <a:ext cx="8772305" cy="9565450"/>
            <a:chOff x="0" y="0"/>
            <a:chExt cx="11696407" cy="12753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96407" cy="10845759"/>
            </a:xfrm>
            <a:custGeom>
              <a:avLst/>
              <a:gdLst/>
              <a:ahLst/>
              <a:cxnLst/>
              <a:rect r="r" b="b" t="t" l="l"/>
              <a:pathLst>
                <a:path h="10845759" w="11696407">
                  <a:moveTo>
                    <a:pt x="0" y="0"/>
                  </a:moveTo>
                  <a:lnTo>
                    <a:pt x="11696407" y="0"/>
                  </a:lnTo>
                  <a:lnTo>
                    <a:pt x="11696407" y="10845759"/>
                  </a:lnTo>
                  <a:lnTo>
                    <a:pt x="0" y="10845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238664" y="9554032"/>
              <a:ext cx="11060740" cy="3199902"/>
              <a:chOff x="0" y="0"/>
              <a:chExt cx="2184837" cy="63207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184837" cy="632079"/>
              </a:xfrm>
              <a:custGeom>
                <a:avLst/>
                <a:gdLst/>
                <a:ahLst/>
                <a:cxnLst/>
                <a:rect r="r" b="b" t="t" l="l"/>
                <a:pathLst>
                  <a:path h="632079" w="2184837">
                    <a:moveTo>
                      <a:pt x="0" y="0"/>
                    </a:moveTo>
                    <a:lnTo>
                      <a:pt x="2184837" y="0"/>
                    </a:lnTo>
                    <a:lnTo>
                      <a:pt x="2184837" y="632079"/>
                    </a:lnTo>
                    <a:lnTo>
                      <a:pt x="0" y="632079"/>
                    </a:lnTo>
                    <a:close/>
                  </a:path>
                </a:pathLst>
              </a:custGeom>
              <a:solidFill>
                <a:srgbClr val="EAE5E2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184837" cy="6701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316430" y="2597602"/>
            <a:ext cx="6012383" cy="1084382"/>
            <a:chOff x="0" y="0"/>
            <a:chExt cx="624780" cy="1126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4780" cy="112684"/>
            </a:xfrm>
            <a:custGeom>
              <a:avLst/>
              <a:gdLst/>
              <a:ahLst/>
              <a:cxnLst/>
              <a:rect r="r" b="b" t="t" l="l"/>
              <a:pathLst>
                <a:path h="112684" w="624780">
                  <a:moveTo>
                    <a:pt x="56342" y="0"/>
                  </a:moveTo>
                  <a:lnTo>
                    <a:pt x="568438" y="0"/>
                  </a:lnTo>
                  <a:cubicBezTo>
                    <a:pt x="583381" y="0"/>
                    <a:pt x="597712" y="5936"/>
                    <a:pt x="608278" y="16502"/>
                  </a:cubicBezTo>
                  <a:cubicBezTo>
                    <a:pt x="618844" y="27068"/>
                    <a:pt x="624780" y="41399"/>
                    <a:pt x="624780" y="56342"/>
                  </a:cubicBezTo>
                  <a:lnTo>
                    <a:pt x="624780" y="56342"/>
                  </a:lnTo>
                  <a:cubicBezTo>
                    <a:pt x="624780" y="71285"/>
                    <a:pt x="618844" y="85616"/>
                    <a:pt x="608278" y="96182"/>
                  </a:cubicBezTo>
                  <a:cubicBezTo>
                    <a:pt x="597712" y="106748"/>
                    <a:pt x="583381" y="112684"/>
                    <a:pt x="568438" y="112684"/>
                  </a:cubicBezTo>
                  <a:lnTo>
                    <a:pt x="56342" y="112684"/>
                  </a:lnTo>
                  <a:cubicBezTo>
                    <a:pt x="41399" y="112684"/>
                    <a:pt x="27068" y="106748"/>
                    <a:pt x="16502" y="96182"/>
                  </a:cubicBezTo>
                  <a:cubicBezTo>
                    <a:pt x="5936" y="85616"/>
                    <a:pt x="0" y="71285"/>
                    <a:pt x="0" y="56342"/>
                  </a:cubicBezTo>
                  <a:lnTo>
                    <a:pt x="0" y="56342"/>
                  </a:lnTo>
                  <a:cubicBezTo>
                    <a:pt x="0" y="41399"/>
                    <a:pt x="5936" y="27068"/>
                    <a:pt x="16502" y="16502"/>
                  </a:cubicBezTo>
                  <a:cubicBezTo>
                    <a:pt x="27068" y="5936"/>
                    <a:pt x="41399" y="0"/>
                    <a:pt x="5634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624780" cy="131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558929" y="4207307"/>
            <a:ext cx="10016734" cy="302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Public Speaking Anxiety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62025" y="2638143"/>
            <a:ext cx="5521193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Let’s learn about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72421" y="1871851"/>
            <a:ext cx="13980631" cy="958020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98044" y="1984051"/>
            <a:ext cx="10768818" cy="2549627"/>
          </a:xfrm>
          <a:custGeom>
            <a:avLst/>
            <a:gdLst/>
            <a:ahLst/>
            <a:cxnLst/>
            <a:rect r="r" b="b" t="t" l="l"/>
            <a:pathLst>
              <a:path h="2549627" w="10768818">
                <a:moveTo>
                  <a:pt x="0" y="0"/>
                </a:moveTo>
                <a:lnTo>
                  <a:pt x="10768818" y="0"/>
                </a:lnTo>
                <a:lnTo>
                  <a:pt x="10768818" y="2549626"/>
                </a:lnTo>
                <a:lnTo>
                  <a:pt x="0" y="2549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6710"/>
            <a:ext cx="15411881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6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Relationship Between Preparation Methods and Confidence Levels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4054" y="3159890"/>
            <a:ext cx="10090536" cy="3967219"/>
          </a:xfrm>
          <a:custGeom>
            <a:avLst/>
            <a:gdLst/>
            <a:ahLst/>
            <a:cxnLst/>
            <a:rect r="r" b="b" t="t" l="l"/>
            <a:pathLst>
              <a:path h="3967219" w="10090536">
                <a:moveTo>
                  <a:pt x="0" y="0"/>
                </a:moveTo>
                <a:lnTo>
                  <a:pt x="10090535" y="0"/>
                </a:lnTo>
                <a:lnTo>
                  <a:pt x="10090535" y="3967220"/>
                </a:lnTo>
                <a:lnTo>
                  <a:pt x="0" y="396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17350"/>
            <a:ext cx="15411881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6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Does Frequent Public Speaking Increase Confidence?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96456" y="3972455"/>
            <a:ext cx="8228501" cy="5285845"/>
            <a:chOff x="0" y="0"/>
            <a:chExt cx="855069" cy="549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5069" cy="549282"/>
            </a:xfrm>
            <a:custGeom>
              <a:avLst/>
              <a:gdLst/>
              <a:ahLst/>
              <a:cxnLst/>
              <a:rect r="r" b="b" t="t" l="l"/>
              <a:pathLst>
                <a:path h="549282" w="855069">
                  <a:moveTo>
                    <a:pt x="0" y="0"/>
                  </a:moveTo>
                  <a:lnTo>
                    <a:pt x="855069" y="0"/>
                  </a:lnTo>
                  <a:lnTo>
                    <a:pt x="855069" y="549282"/>
                  </a:lnTo>
                  <a:lnTo>
                    <a:pt x="0" y="54928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55069" cy="56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22238" y="7184522"/>
            <a:ext cx="2565762" cy="3002487"/>
          </a:xfrm>
          <a:custGeom>
            <a:avLst/>
            <a:gdLst/>
            <a:ahLst/>
            <a:cxnLst/>
            <a:rect r="r" b="b" t="t" l="l"/>
            <a:pathLst>
              <a:path h="3002487" w="2565762">
                <a:moveTo>
                  <a:pt x="0" y="0"/>
                </a:moveTo>
                <a:lnTo>
                  <a:pt x="2565762" y="0"/>
                </a:lnTo>
                <a:lnTo>
                  <a:pt x="2565762" y="3002487"/>
                </a:lnTo>
                <a:lnTo>
                  <a:pt x="0" y="300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1903" y="2798172"/>
            <a:ext cx="78628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Wha</a:t>
            </a:r>
            <a:r>
              <a:rPr lang="en-US" sz="5199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t I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58358"/>
            <a:ext cx="16230600" cy="15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SQL Summary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6456" y="2798172"/>
            <a:ext cx="78628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Wha</a:t>
            </a:r>
            <a:r>
              <a:rPr lang="en-US" sz="5199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t I Gained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01903" y="3972455"/>
            <a:ext cx="8367756" cy="5285845"/>
            <a:chOff x="0" y="0"/>
            <a:chExt cx="869540" cy="549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9540" cy="549282"/>
            </a:xfrm>
            <a:custGeom>
              <a:avLst/>
              <a:gdLst/>
              <a:ahLst/>
              <a:cxnLst/>
              <a:rect r="r" b="b" t="t" l="l"/>
              <a:pathLst>
                <a:path h="549282" w="869540">
                  <a:moveTo>
                    <a:pt x="0" y="0"/>
                  </a:moveTo>
                  <a:lnTo>
                    <a:pt x="869540" y="0"/>
                  </a:lnTo>
                  <a:lnTo>
                    <a:pt x="869540" y="549282"/>
                  </a:lnTo>
                  <a:lnTo>
                    <a:pt x="0" y="54928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69540" cy="56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03140" y="4395142"/>
            <a:ext cx="7471649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7DA5A4"/>
                </a:solidFill>
                <a:latin typeface="Livvic Medium"/>
                <a:ea typeface="Livvic Medium"/>
                <a:cs typeface="Livvic Medium"/>
                <a:sym typeface="Livvic Medium"/>
              </a:rPr>
              <a:t>SELECT </a:t>
            </a: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statements to extract relevant columns.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89437" y="4408588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06815" y="5968497"/>
            <a:ext cx="8018975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Applied </a:t>
            </a:r>
            <a:r>
              <a:rPr lang="en-US" sz="3500" b="true">
                <a:solidFill>
                  <a:srgbClr val="7DA5A4"/>
                </a:solidFill>
                <a:latin typeface="Livvic Medium"/>
                <a:ea typeface="Livvic Medium"/>
                <a:cs typeface="Livvic Medium"/>
                <a:sym typeface="Livvic Medium"/>
              </a:rPr>
              <a:t>GROUP BY</a:t>
            </a: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 and </a:t>
            </a:r>
            <a:r>
              <a:rPr lang="en-US" sz="3500" b="true">
                <a:solidFill>
                  <a:srgbClr val="7DA5A4"/>
                </a:solidFill>
                <a:latin typeface="Livvic Medium"/>
                <a:ea typeface="Livvic Medium"/>
                <a:cs typeface="Livvic Medium"/>
                <a:sym typeface="Livvic Medium"/>
              </a:rPr>
              <a:t>ORDER BY</a:t>
            </a: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 to summarize and organize data.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0874" y="7595500"/>
            <a:ext cx="718350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Calculated metrics using </a:t>
            </a:r>
            <a:r>
              <a:rPr lang="en-US" sz="3500" b="true">
                <a:solidFill>
                  <a:srgbClr val="7DA5A4"/>
                </a:solidFill>
                <a:latin typeface="Livvic Medium"/>
                <a:ea typeface="Livvic Medium"/>
                <a:cs typeface="Livvic Medium"/>
                <a:sym typeface="Livvic Medium"/>
              </a:rPr>
              <a:t>AVG()</a:t>
            </a: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 and</a:t>
            </a:r>
            <a:r>
              <a:rPr lang="en-US" sz="3500" b="true">
                <a:solidFill>
                  <a:srgbClr val="7DA5A4"/>
                </a:solidFill>
                <a:latin typeface="Livvic Medium"/>
                <a:ea typeface="Livvic Medium"/>
                <a:cs typeface="Livvic Medium"/>
                <a:sym typeface="Livvic Medium"/>
              </a:rPr>
              <a:t> COUNT()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93112" y="5885837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1"/>
                </a:lnTo>
                <a:lnTo>
                  <a:pt x="0" y="729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9437" y="7662175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1"/>
                </a:lnTo>
                <a:lnTo>
                  <a:pt x="0" y="729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739476" y="4306952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567966" y="4341913"/>
            <a:ext cx="788548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      Understood dataset relationships and trends.</a:t>
            </a:r>
          </a:p>
          <a:p>
            <a:pPr algn="ctr">
              <a:lnSpc>
                <a:spcPts val="49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739476" y="5780499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1"/>
                </a:lnTo>
                <a:lnTo>
                  <a:pt x="0" y="729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739476" y="7184522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053178" y="5868690"/>
            <a:ext cx="788548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Identified key variables for deeper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66881" y="7212474"/>
            <a:ext cx="5862182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Prepared and exported the dataset structure for further cleaning in Python.”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503" y="-335153"/>
            <a:ext cx="15803246" cy="11121534"/>
          </a:xfrm>
          <a:custGeom>
            <a:avLst/>
            <a:gdLst/>
            <a:ahLst/>
            <a:cxnLst/>
            <a:rect r="r" b="b" t="t" l="l"/>
            <a:pathLst>
              <a:path h="11121534" w="15803246">
                <a:moveTo>
                  <a:pt x="0" y="0"/>
                </a:moveTo>
                <a:lnTo>
                  <a:pt x="15803245" y="0"/>
                </a:lnTo>
                <a:lnTo>
                  <a:pt x="15803245" y="11121534"/>
                </a:lnTo>
                <a:lnTo>
                  <a:pt x="0" y="1112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8623">
            <a:off x="3671057" y="2609665"/>
            <a:ext cx="10057485" cy="5657335"/>
          </a:xfrm>
          <a:custGeom>
            <a:avLst/>
            <a:gdLst/>
            <a:ahLst/>
            <a:cxnLst/>
            <a:rect r="r" b="b" t="t" l="l"/>
            <a:pathLst>
              <a:path h="5657335" w="10057485">
                <a:moveTo>
                  <a:pt x="0" y="0"/>
                </a:moveTo>
                <a:lnTo>
                  <a:pt x="10057484" y="0"/>
                </a:lnTo>
                <a:lnTo>
                  <a:pt x="10057484" y="5657335"/>
                </a:lnTo>
                <a:lnTo>
                  <a:pt x="0" y="5657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7026" y="3773155"/>
            <a:ext cx="8228501" cy="5285845"/>
            <a:chOff x="0" y="0"/>
            <a:chExt cx="855069" cy="549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5069" cy="549282"/>
            </a:xfrm>
            <a:custGeom>
              <a:avLst/>
              <a:gdLst/>
              <a:ahLst/>
              <a:cxnLst/>
              <a:rect r="r" b="b" t="t" l="l"/>
              <a:pathLst>
                <a:path h="549282" w="855069">
                  <a:moveTo>
                    <a:pt x="0" y="0"/>
                  </a:moveTo>
                  <a:lnTo>
                    <a:pt x="855069" y="0"/>
                  </a:lnTo>
                  <a:lnTo>
                    <a:pt x="855069" y="549282"/>
                  </a:lnTo>
                  <a:lnTo>
                    <a:pt x="0" y="54928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55069" cy="56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22238" y="7184522"/>
            <a:ext cx="2565762" cy="3002487"/>
          </a:xfrm>
          <a:custGeom>
            <a:avLst/>
            <a:gdLst/>
            <a:ahLst/>
            <a:cxnLst/>
            <a:rect r="r" b="b" t="t" l="l"/>
            <a:pathLst>
              <a:path h="3002487" w="2565762">
                <a:moveTo>
                  <a:pt x="0" y="0"/>
                </a:moveTo>
                <a:lnTo>
                  <a:pt x="2565762" y="0"/>
                </a:lnTo>
                <a:lnTo>
                  <a:pt x="2565762" y="3002487"/>
                </a:lnTo>
                <a:lnTo>
                  <a:pt x="0" y="300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2473" y="2598872"/>
            <a:ext cx="78628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Wha</a:t>
            </a:r>
            <a:r>
              <a:rPr lang="en-US" sz="5199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t I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47212"/>
            <a:ext cx="16230600" cy="15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Python summary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7026" y="2598872"/>
            <a:ext cx="78628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Wha</a:t>
            </a:r>
            <a:r>
              <a:rPr lang="en-US" sz="5199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t I Gained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32473" y="3773155"/>
            <a:ext cx="8367756" cy="5285845"/>
            <a:chOff x="0" y="0"/>
            <a:chExt cx="869540" cy="549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9540" cy="549282"/>
            </a:xfrm>
            <a:custGeom>
              <a:avLst/>
              <a:gdLst/>
              <a:ahLst/>
              <a:cxnLst/>
              <a:rect r="r" b="b" t="t" l="l"/>
              <a:pathLst>
                <a:path h="549282" w="869540">
                  <a:moveTo>
                    <a:pt x="0" y="0"/>
                  </a:moveTo>
                  <a:lnTo>
                    <a:pt x="869540" y="0"/>
                  </a:lnTo>
                  <a:lnTo>
                    <a:pt x="869540" y="549282"/>
                  </a:lnTo>
                  <a:lnTo>
                    <a:pt x="0" y="54928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69540" cy="56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33710" y="4195842"/>
            <a:ext cx="760124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Cleaned and prepared the dataset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20008" y="4209288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4" y="0"/>
                </a:lnTo>
                <a:lnTo>
                  <a:pt x="627404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51087" y="5363444"/>
            <a:ext cx="7549142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Performed exploratory data analysis (EDA) to understand patterns and relationships.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1444" y="7396200"/>
            <a:ext cx="718350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Visualized insights using Matplotlib and Seaborn.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23683" y="5371294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4" y="0"/>
                </a:lnTo>
                <a:lnTo>
                  <a:pt x="627404" y="729541"/>
                </a:lnTo>
                <a:lnTo>
                  <a:pt x="0" y="729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0008" y="7462875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4" y="0"/>
                </a:lnTo>
                <a:lnTo>
                  <a:pt x="627404" y="729541"/>
                </a:lnTo>
                <a:lnTo>
                  <a:pt x="0" y="729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70046" y="4107652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183749" y="4142613"/>
            <a:ext cx="7400268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Learned how to handle and clean unstructured or messy data.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870046" y="5581199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870046" y="6985222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377895" y="5669389"/>
            <a:ext cx="720612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Improved my ability to transform raw data into a usable format.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97451" y="7013174"/>
            <a:ext cx="5862182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Enhanced skills in visualizing insights using Python libraries.</a:t>
            </a:r>
          </a:p>
          <a:p>
            <a:pPr algn="ctr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503" y="-335153"/>
            <a:ext cx="15803246" cy="11121534"/>
          </a:xfrm>
          <a:custGeom>
            <a:avLst/>
            <a:gdLst/>
            <a:ahLst/>
            <a:cxnLst/>
            <a:rect r="r" b="b" t="t" l="l"/>
            <a:pathLst>
              <a:path h="11121534" w="15803246">
                <a:moveTo>
                  <a:pt x="0" y="0"/>
                </a:moveTo>
                <a:lnTo>
                  <a:pt x="15803245" y="0"/>
                </a:lnTo>
                <a:lnTo>
                  <a:pt x="15803245" y="11121534"/>
                </a:lnTo>
                <a:lnTo>
                  <a:pt x="0" y="1112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66910" y="3671669"/>
            <a:ext cx="10754180" cy="3539103"/>
          </a:xfrm>
          <a:custGeom>
            <a:avLst/>
            <a:gdLst/>
            <a:ahLst/>
            <a:cxnLst/>
            <a:rect r="r" b="b" t="t" l="l"/>
            <a:pathLst>
              <a:path h="3539103" w="10754180">
                <a:moveTo>
                  <a:pt x="0" y="0"/>
                </a:moveTo>
                <a:lnTo>
                  <a:pt x="10754180" y="0"/>
                </a:lnTo>
                <a:lnTo>
                  <a:pt x="10754180" y="3539103"/>
                </a:lnTo>
                <a:lnTo>
                  <a:pt x="0" y="3539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900" y="0"/>
            <a:ext cx="18160200" cy="10287000"/>
          </a:xfrm>
          <a:custGeom>
            <a:avLst/>
            <a:gdLst/>
            <a:ahLst/>
            <a:cxnLst/>
            <a:rect r="r" b="b" t="t" l="l"/>
            <a:pathLst>
              <a:path h="10287000" w="18160200">
                <a:moveTo>
                  <a:pt x="0" y="0"/>
                </a:moveTo>
                <a:lnTo>
                  <a:pt x="18160200" y="0"/>
                </a:lnTo>
                <a:lnTo>
                  <a:pt x="18160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37" y="0"/>
            <a:ext cx="18230127" cy="10287000"/>
          </a:xfrm>
          <a:custGeom>
            <a:avLst/>
            <a:gdLst/>
            <a:ahLst/>
            <a:cxnLst/>
            <a:rect r="r" b="b" t="t" l="l"/>
            <a:pathLst>
              <a:path h="10287000" w="18230127">
                <a:moveTo>
                  <a:pt x="0" y="0"/>
                </a:moveTo>
                <a:lnTo>
                  <a:pt x="18230126" y="0"/>
                </a:lnTo>
                <a:lnTo>
                  <a:pt x="182301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7706" y="4638571"/>
            <a:ext cx="15221594" cy="4619729"/>
            <a:chOff x="0" y="0"/>
            <a:chExt cx="1581761" cy="480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1761" cy="480062"/>
            </a:xfrm>
            <a:custGeom>
              <a:avLst/>
              <a:gdLst/>
              <a:ahLst/>
              <a:cxnLst/>
              <a:rect r="r" b="b" t="t" l="l"/>
              <a:pathLst>
                <a:path h="480062" w="1581761">
                  <a:moveTo>
                    <a:pt x="0" y="0"/>
                  </a:moveTo>
                  <a:lnTo>
                    <a:pt x="1581761" y="0"/>
                  </a:lnTo>
                  <a:lnTo>
                    <a:pt x="1581761" y="480062"/>
                  </a:lnTo>
                  <a:lnTo>
                    <a:pt x="0" y="48006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581761" cy="499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717985" y="1365035"/>
            <a:ext cx="9671538" cy="8229600"/>
          </a:xfrm>
          <a:custGeom>
            <a:avLst/>
            <a:gdLst/>
            <a:ahLst/>
            <a:cxnLst/>
            <a:rect r="r" b="b" t="t" l="l"/>
            <a:pathLst>
              <a:path h="8229600" w="9671538">
                <a:moveTo>
                  <a:pt x="0" y="0"/>
                </a:moveTo>
                <a:lnTo>
                  <a:pt x="9671538" y="0"/>
                </a:lnTo>
                <a:lnTo>
                  <a:pt x="96715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45668" y="1285875"/>
            <a:ext cx="11613632" cy="302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What is Public Speaking Anxiety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45668" y="5239475"/>
            <a:ext cx="11305747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Public Speaking Anxiety is the fear or nervousness experienced when speaking in front of an audience.</a:t>
            </a:r>
          </a:p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 It’s one of the most common types of social anxiety, affecting people’s ability to communicate confidently and effectively.</a:t>
            </a:r>
          </a:p>
          <a:p>
            <a:pPr algn="ctr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11820" y="3637441"/>
            <a:ext cx="7879359" cy="5115205"/>
            <a:chOff x="0" y="0"/>
            <a:chExt cx="818788" cy="531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8788" cy="531549"/>
            </a:xfrm>
            <a:custGeom>
              <a:avLst/>
              <a:gdLst/>
              <a:ahLst/>
              <a:cxnLst/>
              <a:rect r="r" b="b" t="t" l="l"/>
              <a:pathLst>
                <a:path h="531549" w="818788">
                  <a:moveTo>
                    <a:pt x="0" y="0"/>
                  </a:moveTo>
                  <a:lnTo>
                    <a:pt x="818788" y="0"/>
                  </a:lnTo>
                  <a:lnTo>
                    <a:pt x="818788" y="531549"/>
                  </a:lnTo>
                  <a:lnTo>
                    <a:pt x="0" y="531549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8788" cy="550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07915" y="1782004"/>
            <a:ext cx="11487169" cy="144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56"/>
              </a:lnSpc>
            </a:pPr>
            <a:r>
              <a:rPr lang="en-US" sz="111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Target Audience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14779" y="1335347"/>
            <a:ext cx="7892546" cy="7616307"/>
          </a:xfrm>
          <a:custGeom>
            <a:avLst/>
            <a:gdLst/>
            <a:ahLst/>
            <a:cxnLst/>
            <a:rect r="r" b="b" t="t" l="l"/>
            <a:pathLst>
              <a:path h="7616307" w="7892546">
                <a:moveTo>
                  <a:pt x="0" y="0"/>
                </a:moveTo>
                <a:lnTo>
                  <a:pt x="7892546" y="0"/>
                </a:lnTo>
                <a:lnTo>
                  <a:pt x="7892546" y="7616306"/>
                </a:lnTo>
                <a:lnTo>
                  <a:pt x="0" y="7616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67621" y="3552121"/>
            <a:ext cx="8367756" cy="5285845"/>
            <a:chOff x="0" y="0"/>
            <a:chExt cx="869540" cy="5492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9540" cy="549282"/>
            </a:xfrm>
            <a:custGeom>
              <a:avLst/>
              <a:gdLst/>
              <a:ahLst/>
              <a:cxnLst/>
              <a:rect r="r" b="b" t="t" l="l"/>
              <a:pathLst>
                <a:path h="549282" w="869540">
                  <a:moveTo>
                    <a:pt x="0" y="0"/>
                  </a:moveTo>
                  <a:lnTo>
                    <a:pt x="869540" y="0"/>
                  </a:lnTo>
                  <a:lnTo>
                    <a:pt x="869540" y="549282"/>
                  </a:lnTo>
                  <a:lnTo>
                    <a:pt x="0" y="54928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69540" cy="56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768858" y="3974808"/>
            <a:ext cx="511477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Students &amp; Learners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455156" y="3988254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4" y="0"/>
                </a:lnTo>
                <a:lnTo>
                  <a:pt x="627404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86235" y="5026242"/>
            <a:ext cx="3219001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Professionals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86235" y="5993627"/>
            <a:ext cx="440451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Trainers &amp; Coaches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358831" y="4967224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4" y="0"/>
                </a:lnTo>
                <a:lnTo>
                  <a:pt x="627404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58831" y="5960644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4" y="0"/>
                </a:lnTo>
                <a:lnTo>
                  <a:pt x="627404" y="729541"/>
                </a:lnTo>
                <a:lnTo>
                  <a:pt x="0" y="729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58831" y="7934075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4" y="0"/>
                </a:lnTo>
                <a:lnTo>
                  <a:pt x="627404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58831" y="6956885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4" y="0"/>
                </a:lnTo>
                <a:lnTo>
                  <a:pt x="627404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082560" y="6989867"/>
            <a:ext cx="294189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Researchers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82560" y="8034442"/>
            <a:ext cx="326893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AI Developers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28138" y="1940243"/>
            <a:ext cx="10076971" cy="7951906"/>
            <a:chOff x="0" y="0"/>
            <a:chExt cx="1047154" cy="8263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7154" cy="826327"/>
            </a:xfrm>
            <a:custGeom>
              <a:avLst/>
              <a:gdLst/>
              <a:ahLst/>
              <a:cxnLst/>
              <a:rect r="r" b="b" t="t" l="l"/>
              <a:pathLst>
                <a:path h="826327" w="1047154">
                  <a:moveTo>
                    <a:pt x="0" y="0"/>
                  </a:moveTo>
                  <a:lnTo>
                    <a:pt x="1047154" y="0"/>
                  </a:lnTo>
                  <a:lnTo>
                    <a:pt x="1047154" y="826327"/>
                  </a:lnTo>
                  <a:lnTo>
                    <a:pt x="0" y="826327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047154" cy="845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48304" y="374332"/>
            <a:ext cx="10972295" cy="15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What I Learnet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75097" y="2134174"/>
            <a:ext cx="9530012" cy="864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Handling unclean and inconsistent data before analysis.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Combining results from SQL, Python, and Power BI into one cohesive story.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  Managing data interpretation — translating numbers into meaningful conclusions.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Balancing technical accuracy with visual storytelling for presentation clarity.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-1436781" y="1323812"/>
            <a:ext cx="9302133" cy="7639376"/>
            <a:chOff x="0" y="0"/>
            <a:chExt cx="12402843" cy="101858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02843" cy="10185835"/>
            </a:xfrm>
            <a:custGeom>
              <a:avLst/>
              <a:gdLst/>
              <a:ahLst/>
              <a:cxnLst/>
              <a:rect r="r" b="b" t="t" l="l"/>
              <a:pathLst>
                <a:path h="10185835" w="12402843">
                  <a:moveTo>
                    <a:pt x="0" y="0"/>
                  </a:moveTo>
                  <a:lnTo>
                    <a:pt x="12402843" y="0"/>
                  </a:lnTo>
                  <a:lnTo>
                    <a:pt x="12402843" y="10185835"/>
                  </a:lnTo>
                  <a:lnTo>
                    <a:pt x="0" y="10185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863415" y="15380"/>
              <a:ext cx="1657813" cy="3189373"/>
            </a:xfrm>
            <a:custGeom>
              <a:avLst/>
              <a:gdLst/>
              <a:ahLst/>
              <a:cxnLst/>
              <a:rect r="r" b="b" t="t" l="l"/>
              <a:pathLst>
                <a:path h="3189373" w="1657813">
                  <a:moveTo>
                    <a:pt x="0" y="0"/>
                  </a:moveTo>
                  <a:lnTo>
                    <a:pt x="1657814" y="0"/>
                  </a:lnTo>
                  <a:lnTo>
                    <a:pt x="1657814" y="3189373"/>
                  </a:lnTo>
                  <a:lnTo>
                    <a:pt x="0" y="3189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53683" t="0" r="-294461" b="-21936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498253" y="15380"/>
              <a:ext cx="4904591" cy="3589910"/>
            </a:xfrm>
            <a:custGeom>
              <a:avLst/>
              <a:gdLst/>
              <a:ahLst/>
              <a:cxnLst/>
              <a:rect r="r" b="b" t="t" l="l"/>
              <a:pathLst>
                <a:path h="3589910" w="4904591">
                  <a:moveTo>
                    <a:pt x="0" y="0"/>
                  </a:moveTo>
                  <a:lnTo>
                    <a:pt x="4904590" y="0"/>
                  </a:lnTo>
                  <a:lnTo>
                    <a:pt x="4904590" y="3589910"/>
                  </a:lnTo>
                  <a:lnTo>
                    <a:pt x="0" y="3589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52882" t="0" r="0" b="-183735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075243" y="3980791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1"/>
                </a:lnTo>
                <a:lnTo>
                  <a:pt x="0" y="729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75243" y="2200849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75243" y="5760734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75243" y="7592651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1"/>
                </a:lnTo>
                <a:lnTo>
                  <a:pt x="0" y="729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88069" y="1702447"/>
            <a:ext cx="10762778" cy="8271095"/>
            <a:chOff x="0" y="0"/>
            <a:chExt cx="1118420" cy="8594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8420" cy="859496"/>
            </a:xfrm>
            <a:custGeom>
              <a:avLst/>
              <a:gdLst/>
              <a:ahLst/>
              <a:cxnLst/>
              <a:rect r="r" b="b" t="t" l="l"/>
              <a:pathLst>
                <a:path h="859496" w="1118420">
                  <a:moveTo>
                    <a:pt x="0" y="0"/>
                  </a:moveTo>
                  <a:lnTo>
                    <a:pt x="1118420" y="0"/>
                  </a:lnTo>
                  <a:lnTo>
                    <a:pt x="1118420" y="859496"/>
                  </a:lnTo>
                  <a:lnTo>
                    <a:pt x="0" y="85949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18420" cy="87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15766" y="374332"/>
            <a:ext cx="7011167" cy="15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84156" y="1883092"/>
            <a:ext cx="10316342" cy="829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2"/>
              </a:lnSpc>
            </a:pPr>
            <a:r>
              <a:rPr lang="en-US" sz="2937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The analysis revealed that experience and preparation play a major role in building confidence and reducing anxiety in public speaking.</a:t>
            </a:r>
          </a:p>
          <a:p>
            <a:pPr algn="ctr">
              <a:lnSpc>
                <a:spcPts val="4112"/>
              </a:lnSpc>
            </a:pPr>
            <a:r>
              <a:rPr lang="en-US" sz="2937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Frequent practice and effective preparation methods—such as rehearsing with friends or using AI feedback—lead to better audience engagement.</a:t>
            </a:r>
          </a:p>
          <a:p>
            <a:pPr algn="ctr">
              <a:lnSpc>
                <a:spcPts val="4112"/>
              </a:lnSpc>
            </a:pPr>
            <a:r>
              <a:rPr lang="en-US" sz="2937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The majority of participants face fear of judgment and stage fright, highlighting the need for emotional and skill-based support.</a:t>
            </a:r>
          </a:p>
          <a:p>
            <a:pPr algn="ctr">
              <a:lnSpc>
                <a:spcPts val="4112"/>
              </a:lnSpc>
            </a:pPr>
            <a:r>
              <a:rPr lang="en-US" sz="2937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Th</a:t>
            </a:r>
            <a:r>
              <a:rPr lang="en-US" sz="2937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ere is growing interest in AI-based feedback tools, showing potential for technology to support communication skill development.</a:t>
            </a:r>
          </a:p>
          <a:p>
            <a:pPr algn="ctr">
              <a:lnSpc>
                <a:spcPts val="4112"/>
              </a:lnSpc>
            </a:pPr>
            <a:r>
              <a:rPr lang="en-US" sz="2937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Overall, the study emphasizes that public speaking confidence can be developed through awareness, preparation, and constructive feedback.</a:t>
            </a:r>
          </a:p>
          <a:p>
            <a:pPr algn="ctr">
              <a:lnSpc>
                <a:spcPts val="4112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405131" y="1218617"/>
            <a:ext cx="6882938" cy="8229600"/>
            <a:chOff x="0" y="0"/>
            <a:chExt cx="9177251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7725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177251">
                  <a:moveTo>
                    <a:pt x="0" y="0"/>
                  </a:moveTo>
                  <a:lnTo>
                    <a:pt x="9177251" y="0"/>
                  </a:lnTo>
                  <a:lnTo>
                    <a:pt x="917725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3252842"/>
              <a:ext cx="9177251" cy="7719958"/>
            </a:xfrm>
            <a:custGeom>
              <a:avLst/>
              <a:gdLst/>
              <a:ahLst/>
              <a:cxnLst/>
              <a:rect r="r" b="b" t="t" l="l"/>
              <a:pathLst>
                <a:path h="7719958" w="9177251">
                  <a:moveTo>
                    <a:pt x="0" y="0"/>
                  </a:moveTo>
                  <a:lnTo>
                    <a:pt x="9177251" y="0"/>
                  </a:lnTo>
                  <a:lnTo>
                    <a:pt x="9177251" y="7719958"/>
                  </a:lnTo>
                  <a:lnTo>
                    <a:pt x="0" y="771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42135" r="0" b="0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5875" y="1123981"/>
            <a:ext cx="8772305" cy="9565450"/>
            <a:chOff x="0" y="0"/>
            <a:chExt cx="11696407" cy="12753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96407" cy="10845759"/>
            </a:xfrm>
            <a:custGeom>
              <a:avLst/>
              <a:gdLst/>
              <a:ahLst/>
              <a:cxnLst/>
              <a:rect r="r" b="b" t="t" l="l"/>
              <a:pathLst>
                <a:path h="10845759" w="11696407">
                  <a:moveTo>
                    <a:pt x="0" y="0"/>
                  </a:moveTo>
                  <a:lnTo>
                    <a:pt x="11696407" y="0"/>
                  </a:lnTo>
                  <a:lnTo>
                    <a:pt x="11696407" y="10845759"/>
                  </a:lnTo>
                  <a:lnTo>
                    <a:pt x="0" y="10845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238664" y="9554032"/>
              <a:ext cx="11060740" cy="3199902"/>
              <a:chOff x="0" y="0"/>
              <a:chExt cx="2184837" cy="63207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184837" cy="632079"/>
              </a:xfrm>
              <a:custGeom>
                <a:avLst/>
                <a:gdLst/>
                <a:ahLst/>
                <a:cxnLst/>
                <a:rect r="r" b="b" t="t" l="l"/>
                <a:pathLst>
                  <a:path h="632079" w="2184837">
                    <a:moveTo>
                      <a:pt x="0" y="0"/>
                    </a:moveTo>
                    <a:lnTo>
                      <a:pt x="2184837" y="0"/>
                    </a:lnTo>
                    <a:lnTo>
                      <a:pt x="2184837" y="632079"/>
                    </a:lnTo>
                    <a:lnTo>
                      <a:pt x="0" y="632079"/>
                    </a:lnTo>
                    <a:close/>
                  </a:path>
                </a:pathLst>
              </a:custGeom>
              <a:solidFill>
                <a:srgbClr val="EAE5E2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184837" cy="6701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9265864" y="3686602"/>
            <a:ext cx="7097712" cy="1084382"/>
            <a:chOff x="0" y="0"/>
            <a:chExt cx="737563" cy="1126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7563" cy="112684"/>
            </a:xfrm>
            <a:custGeom>
              <a:avLst/>
              <a:gdLst/>
              <a:ahLst/>
              <a:cxnLst/>
              <a:rect r="r" b="b" t="t" l="l"/>
              <a:pathLst>
                <a:path h="112684" w="737563">
                  <a:moveTo>
                    <a:pt x="56342" y="0"/>
                  </a:moveTo>
                  <a:lnTo>
                    <a:pt x="681221" y="0"/>
                  </a:lnTo>
                  <a:cubicBezTo>
                    <a:pt x="696164" y="0"/>
                    <a:pt x="710494" y="5936"/>
                    <a:pt x="721061" y="16502"/>
                  </a:cubicBezTo>
                  <a:cubicBezTo>
                    <a:pt x="731627" y="27068"/>
                    <a:pt x="737563" y="41399"/>
                    <a:pt x="737563" y="56342"/>
                  </a:cubicBezTo>
                  <a:lnTo>
                    <a:pt x="737563" y="56342"/>
                  </a:lnTo>
                  <a:cubicBezTo>
                    <a:pt x="737563" y="71285"/>
                    <a:pt x="731627" y="85616"/>
                    <a:pt x="721061" y="96182"/>
                  </a:cubicBezTo>
                  <a:cubicBezTo>
                    <a:pt x="710494" y="106748"/>
                    <a:pt x="696164" y="112684"/>
                    <a:pt x="681221" y="112684"/>
                  </a:cubicBezTo>
                  <a:lnTo>
                    <a:pt x="56342" y="112684"/>
                  </a:lnTo>
                  <a:cubicBezTo>
                    <a:pt x="41399" y="112684"/>
                    <a:pt x="27068" y="106748"/>
                    <a:pt x="16502" y="96182"/>
                  </a:cubicBezTo>
                  <a:cubicBezTo>
                    <a:pt x="5936" y="85616"/>
                    <a:pt x="0" y="71285"/>
                    <a:pt x="0" y="56342"/>
                  </a:cubicBezTo>
                  <a:lnTo>
                    <a:pt x="0" y="56342"/>
                  </a:lnTo>
                  <a:cubicBezTo>
                    <a:pt x="0" y="41399"/>
                    <a:pt x="5936" y="27068"/>
                    <a:pt x="16502" y="16502"/>
                  </a:cubicBezTo>
                  <a:cubicBezTo>
                    <a:pt x="27068" y="5936"/>
                    <a:pt x="41399" y="0"/>
                    <a:pt x="5634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37563" cy="131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265864" y="5123409"/>
            <a:ext cx="7993436" cy="211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37"/>
              </a:lnSpc>
            </a:pPr>
            <a:r>
              <a:rPr lang="en-US" sz="16184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The End!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55793" y="3727143"/>
            <a:ext cx="6517853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Thanks for listening!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85875"/>
            <a:ext cx="16230600" cy="15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Resource Page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206156"/>
            <a:ext cx="16230600" cy="6048282"/>
            <a:chOff x="0" y="0"/>
            <a:chExt cx="1686612" cy="6285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6612" cy="628511"/>
            </a:xfrm>
            <a:custGeom>
              <a:avLst/>
              <a:gdLst/>
              <a:ahLst/>
              <a:cxnLst/>
              <a:rect r="r" b="b" t="t" l="l"/>
              <a:pathLst>
                <a:path h="628511" w="1686612">
                  <a:moveTo>
                    <a:pt x="0" y="0"/>
                  </a:moveTo>
                  <a:lnTo>
                    <a:pt x="1686612" y="0"/>
                  </a:lnTo>
                  <a:lnTo>
                    <a:pt x="1686612" y="628511"/>
                  </a:lnTo>
                  <a:lnTo>
                    <a:pt x="0" y="62851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686612" cy="64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56597" y="7597314"/>
            <a:ext cx="1469469" cy="1015270"/>
          </a:xfrm>
          <a:custGeom>
            <a:avLst/>
            <a:gdLst/>
            <a:ahLst/>
            <a:cxnLst/>
            <a:rect r="r" b="b" t="t" l="l"/>
            <a:pathLst>
              <a:path h="1015270" w="1469469">
                <a:moveTo>
                  <a:pt x="0" y="0"/>
                </a:moveTo>
                <a:lnTo>
                  <a:pt x="1469469" y="0"/>
                </a:lnTo>
                <a:lnTo>
                  <a:pt x="1469469" y="1015270"/>
                </a:lnTo>
                <a:lnTo>
                  <a:pt x="0" y="1015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99684" y="7597314"/>
            <a:ext cx="1094899" cy="1015270"/>
          </a:xfrm>
          <a:custGeom>
            <a:avLst/>
            <a:gdLst/>
            <a:ahLst/>
            <a:cxnLst/>
            <a:rect r="r" b="b" t="t" l="l"/>
            <a:pathLst>
              <a:path h="1015270" w="1094899">
                <a:moveTo>
                  <a:pt x="0" y="0"/>
                </a:moveTo>
                <a:lnTo>
                  <a:pt x="1094899" y="0"/>
                </a:lnTo>
                <a:lnTo>
                  <a:pt x="1094899" y="1015270"/>
                </a:lnTo>
                <a:lnTo>
                  <a:pt x="0" y="1015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096" y="7597314"/>
            <a:ext cx="996810" cy="1015270"/>
          </a:xfrm>
          <a:custGeom>
            <a:avLst/>
            <a:gdLst/>
            <a:ahLst/>
            <a:cxnLst/>
            <a:rect r="r" b="b" t="t" l="l"/>
            <a:pathLst>
              <a:path h="1015270" w="996810">
                <a:moveTo>
                  <a:pt x="0" y="0"/>
                </a:moveTo>
                <a:lnTo>
                  <a:pt x="996810" y="0"/>
                </a:lnTo>
                <a:lnTo>
                  <a:pt x="996810" y="1015270"/>
                </a:lnTo>
                <a:lnTo>
                  <a:pt x="0" y="1015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48287" y="7597314"/>
            <a:ext cx="1030255" cy="1015270"/>
          </a:xfrm>
          <a:custGeom>
            <a:avLst/>
            <a:gdLst/>
            <a:ahLst/>
            <a:cxnLst/>
            <a:rect r="r" b="b" t="t" l="l"/>
            <a:pathLst>
              <a:path h="1015270" w="1030255">
                <a:moveTo>
                  <a:pt x="0" y="0"/>
                </a:moveTo>
                <a:lnTo>
                  <a:pt x="1030255" y="0"/>
                </a:lnTo>
                <a:lnTo>
                  <a:pt x="1030255" y="1015270"/>
                </a:lnTo>
                <a:lnTo>
                  <a:pt x="0" y="10152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32247" y="7597314"/>
            <a:ext cx="1170646" cy="1015270"/>
          </a:xfrm>
          <a:custGeom>
            <a:avLst/>
            <a:gdLst/>
            <a:ahLst/>
            <a:cxnLst/>
            <a:rect r="r" b="b" t="t" l="l"/>
            <a:pathLst>
              <a:path h="1015270" w="1170646">
                <a:moveTo>
                  <a:pt x="0" y="0"/>
                </a:moveTo>
                <a:lnTo>
                  <a:pt x="1170646" y="0"/>
                </a:lnTo>
                <a:lnTo>
                  <a:pt x="1170646" y="1015270"/>
                </a:lnTo>
                <a:lnTo>
                  <a:pt x="0" y="1015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79771" y="7597314"/>
            <a:ext cx="1238134" cy="1015270"/>
          </a:xfrm>
          <a:custGeom>
            <a:avLst/>
            <a:gdLst/>
            <a:ahLst/>
            <a:cxnLst/>
            <a:rect r="r" b="b" t="t" l="l"/>
            <a:pathLst>
              <a:path h="1015270" w="1238134">
                <a:moveTo>
                  <a:pt x="0" y="0"/>
                </a:moveTo>
                <a:lnTo>
                  <a:pt x="1238133" y="0"/>
                </a:lnTo>
                <a:lnTo>
                  <a:pt x="1238133" y="1015270"/>
                </a:lnTo>
                <a:lnTo>
                  <a:pt x="0" y="1015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92860" y="7597314"/>
            <a:ext cx="1051597" cy="1015270"/>
          </a:xfrm>
          <a:custGeom>
            <a:avLst/>
            <a:gdLst/>
            <a:ahLst/>
            <a:cxnLst/>
            <a:rect r="r" b="b" t="t" l="l"/>
            <a:pathLst>
              <a:path h="1015270" w="1051597">
                <a:moveTo>
                  <a:pt x="0" y="0"/>
                </a:moveTo>
                <a:lnTo>
                  <a:pt x="1051598" y="0"/>
                </a:lnTo>
                <a:lnTo>
                  <a:pt x="1051598" y="1015270"/>
                </a:lnTo>
                <a:lnTo>
                  <a:pt x="0" y="10152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98162" y="7597314"/>
            <a:ext cx="1493043" cy="1015270"/>
          </a:xfrm>
          <a:custGeom>
            <a:avLst/>
            <a:gdLst/>
            <a:ahLst/>
            <a:cxnLst/>
            <a:rect r="r" b="b" t="t" l="l"/>
            <a:pathLst>
              <a:path h="1015270" w="1493043">
                <a:moveTo>
                  <a:pt x="0" y="0"/>
                </a:moveTo>
                <a:lnTo>
                  <a:pt x="1493043" y="0"/>
                </a:lnTo>
                <a:lnTo>
                  <a:pt x="1493043" y="1015270"/>
                </a:lnTo>
                <a:lnTo>
                  <a:pt x="0" y="10152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20610" y="7597314"/>
            <a:ext cx="1618546" cy="1015270"/>
          </a:xfrm>
          <a:custGeom>
            <a:avLst/>
            <a:gdLst/>
            <a:ahLst/>
            <a:cxnLst/>
            <a:rect r="r" b="b" t="t" l="l"/>
            <a:pathLst>
              <a:path h="1015270" w="1618546">
                <a:moveTo>
                  <a:pt x="0" y="0"/>
                </a:moveTo>
                <a:lnTo>
                  <a:pt x="1618546" y="0"/>
                </a:lnTo>
                <a:lnTo>
                  <a:pt x="1618546" y="1015270"/>
                </a:lnTo>
                <a:lnTo>
                  <a:pt x="0" y="10152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44910" y="7597314"/>
            <a:ext cx="1501071" cy="1015270"/>
          </a:xfrm>
          <a:custGeom>
            <a:avLst/>
            <a:gdLst/>
            <a:ahLst/>
            <a:cxnLst/>
            <a:rect r="r" b="b" t="t" l="l"/>
            <a:pathLst>
              <a:path h="1015270" w="1501071">
                <a:moveTo>
                  <a:pt x="0" y="0"/>
                </a:moveTo>
                <a:lnTo>
                  <a:pt x="1501070" y="0"/>
                </a:lnTo>
                <a:lnTo>
                  <a:pt x="1501070" y="1015270"/>
                </a:lnTo>
                <a:lnTo>
                  <a:pt x="0" y="10152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61266" y="3848011"/>
            <a:ext cx="684567" cy="1289425"/>
          </a:xfrm>
          <a:custGeom>
            <a:avLst/>
            <a:gdLst/>
            <a:ahLst/>
            <a:cxnLst/>
            <a:rect r="r" b="b" t="t" l="l"/>
            <a:pathLst>
              <a:path h="1289425" w="684567">
                <a:moveTo>
                  <a:pt x="0" y="0"/>
                </a:moveTo>
                <a:lnTo>
                  <a:pt x="684567" y="0"/>
                </a:lnTo>
                <a:lnTo>
                  <a:pt x="684567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61161" y="3848011"/>
            <a:ext cx="492326" cy="1289425"/>
          </a:xfrm>
          <a:custGeom>
            <a:avLst/>
            <a:gdLst/>
            <a:ahLst/>
            <a:cxnLst/>
            <a:rect r="r" b="b" t="t" l="l"/>
            <a:pathLst>
              <a:path h="1289425" w="492326">
                <a:moveTo>
                  <a:pt x="0" y="0"/>
                </a:moveTo>
                <a:lnTo>
                  <a:pt x="492326" y="0"/>
                </a:lnTo>
                <a:lnTo>
                  <a:pt x="492326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04289" y="3848011"/>
            <a:ext cx="1019818" cy="1289425"/>
          </a:xfrm>
          <a:custGeom>
            <a:avLst/>
            <a:gdLst/>
            <a:ahLst/>
            <a:cxnLst/>
            <a:rect r="r" b="b" t="t" l="l"/>
            <a:pathLst>
              <a:path h="1289425" w="1019818">
                <a:moveTo>
                  <a:pt x="0" y="0"/>
                </a:moveTo>
                <a:lnTo>
                  <a:pt x="1019818" y="0"/>
                </a:lnTo>
                <a:lnTo>
                  <a:pt x="1019818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02854" y="3848011"/>
            <a:ext cx="649401" cy="1289425"/>
          </a:xfrm>
          <a:custGeom>
            <a:avLst/>
            <a:gdLst/>
            <a:ahLst/>
            <a:cxnLst/>
            <a:rect r="r" b="b" t="t" l="l"/>
            <a:pathLst>
              <a:path h="1289425" w="649401">
                <a:moveTo>
                  <a:pt x="0" y="0"/>
                </a:moveTo>
                <a:lnTo>
                  <a:pt x="649401" y="0"/>
                </a:lnTo>
                <a:lnTo>
                  <a:pt x="649401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631901" y="3848011"/>
            <a:ext cx="520459" cy="1289425"/>
          </a:xfrm>
          <a:custGeom>
            <a:avLst/>
            <a:gdLst/>
            <a:ahLst/>
            <a:cxnLst/>
            <a:rect r="r" b="b" t="t" l="l"/>
            <a:pathLst>
              <a:path h="1289425" w="520459">
                <a:moveTo>
                  <a:pt x="0" y="0"/>
                </a:moveTo>
                <a:lnTo>
                  <a:pt x="520459" y="0"/>
                </a:lnTo>
                <a:lnTo>
                  <a:pt x="520459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33013" y="3848011"/>
            <a:ext cx="489981" cy="1289425"/>
          </a:xfrm>
          <a:custGeom>
            <a:avLst/>
            <a:gdLst/>
            <a:ahLst/>
            <a:cxnLst/>
            <a:rect r="r" b="b" t="t" l="l"/>
            <a:pathLst>
              <a:path h="1289425" w="489981">
                <a:moveTo>
                  <a:pt x="0" y="0"/>
                </a:moveTo>
                <a:lnTo>
                  <a:pt x="489982" y="0"/>
                </a:lnTo>
                <a:lnTo>
                  <a:pt x="489982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857888" y="3848011"/>
            <a:ext cx="436060" cy="1289425"/>
          </a:xfrm>
          <a:custGeom>
            <a:avLst/>
            <a:gdLst/>
            <a:ahLst/>
            <a:cxnLst/>
            <a:rect r="r" b="b" t="t" l="l"/>
            <a:pathLst>
              <a:path h="1289425" w="436060">
                <a:moveTo>
                  <a:pt x="0" y="0"/>
                </a:moveTo>
                <a:lnTo>
                  <a:pt x="436060" y="0"/>
                </a:lnTo>
                <a:lnTo>
                  <a:pt x="436060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874726" y="3848011"/>
            <a:ext cx="743178" cy="1289425"/>
          </a:xfrm>
          <a:custGeom>
            <a:avLst/>
            <a:gdLst/>
            <a:ahLst/>
            <a:cxnLst/>
            <a:rect r="r" b="b" t="t" l="l"/>
            <a:pathLst>
              <a:path h="1289425" w="743178">
                <a:moveTo>
                  <a:pt x="0" y="0"/>
                </a:moveTo>
                <a:lnTo>
                  <a:pt x="743178" y="0"/>
                </a:lnTo>
                <a:lnTo>
                  <a:pt x="743178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885901" y="3848011"/>
            <a:ext cx="560314" cy="1289425"/>
          </a:xfrm>
          <a:custGeom>
            <a:avLst/>
            <a:gdLst/>
            <a:ahLst/>
            <a:cxnLst/>
            <a:rect r="r" b="b" t="t" l="l"/>
            <a:pathLst>
              <a:path h="1289425" w="560314">
                <a:moveTo>
                  <a:pt x="0" y="0"/>
                </a:moveTo>
                <a:lnTo>
                  <a:pt x="560314" y="0"/>
                </a:lnTo>
                <a:lnTo>
                  <a:pt x="560314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854739" y="3848011"/>
            <a:ext cx="511081" cy="1289425"/>
          </a:xfrm>
          <a:custGeom>
            <a:avLst/>
            <a:gdLst/>
            <a:ahLst/>
            <a:cxnLst/>
            <a:rect r="r" b="b" t="t" l="l"/>
            <a:pathLst>
              <a:path h="1289425" w="511081">
                <a:moveTo>
                  <a:pt x="0" y="0"/>
                </a:moveTo>
                <a:lnTo>
                  <a:pt x="511081" y="0"/>
                </a:lnTo>
                <a:lnTo>
                  <a:pt x="511081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962393" y="3848011"/>
            <a:ext cx="632990" cy="1289425"/>
          </a:xfrm>
          <a:custGeom>
            <a:avLst/>
            <a:gdLst/>
            <a:ahLst/>
            <a:cxnLst/>
            <a:rect r="r" b="b" t="t" l="l"/>
            <a:pathLst>
              <a:path h="1289425" w="632990">
                <a:moveTo>
                  <a:pt x="0" y="0"/>
                </a:moveTo>
                <a:lnTo>
                  <a:pt x="632990" y="0"/>
                </a:lnTo>
                <a:lnTo>
                  <a:pt x="632990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955121" y="3848011"/>
            <a:ext cx="393861" cy="1289425"/>
          </a:xfrm>
          <a:custGeom>
            <a:avLst/>
            <a:gdLst/>
            <a:ahLst/>
            <a:cxnLst/>
            <a:rect r="r" b="b" t="t" l="l"/>
            <a:pathLst>
              <a:path h="1289425" w="393861">
                <a:moveTo>
                  <a:pt x="0" y="0"/>
                </a:moveTo>
                <a:lnTo>
                  <a:pt x="393860" y="0"/>
                </a:lnTo>
                <a:lnTo>
                  <a:pt x="393860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70096" y="3848011"/>
            <a:ext cx="876809" cy="1289425"/>
          </a:xfrm>
          <a:custGeom>
            <a:avLst/>
            <a:gdLst/>
            <a:ahLst/>
            <a:cxnLst/>
            <a:rect r="r" b="b" t="t" l="l"/>
            <a:pathLst>
              <a:path h="1289425" w="876809">
                <a:moveTo>
                  <a:pt x="0" y="0"/>
                </a:moveTo>
                <a:lnTo>
                  <a:pt x="876809" y="0"/>
                </a:lnTo>
                <a:lnTo>
                  <a:pt x="876809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055811" y="3848011"/>
            <a:ext cx="321184" cy="1289425"/>
          </a:xfrm>
          <a:custGeom>
            <a:avLst/>
            <a:gdLst/>
            <a:ahLst/>
            <a:cxnLst/>
            <a:rect r="r" b="b" t="t" l="l"/>
            <a:pathLst>
              <a:path h="1289425" w="321184">
                <a:moveTo>
                  <a:pt x="0" y="0"/>
                </a:moveTo>
                <a:lnTo>
                  <a:pt x="321184" y="0"/>
                </a:lnTo>
                <a:lnTo>
                  <a:pt x="321184" y="1289425"/>
                </a:lnTo>
                <a:lnTo>
                  <a:pt x="0" y="1289425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150009" y="5818864"/>
            <a:ext cx="712068" cy="1097023"/>
          </a:xfrm>
          <a:custGeom>
            <a:avLst/>
            <a:gdLst/>
            <a:ahLst/>
            <a:cxnLst/>
            <a:rect r="r" b="b" t="t" l="l"/>
            <a:pathLst>
              <a:path h="1097023" w="712068">
                <a:moveTo>
                  <a:pt x="0" y="0"/>
                </a:moveTo>
                <a:lnTo>
                  <a:pt x="712067" y="0"/>
                </a:lnTo>
                <a:lnTo>
                  <a:pt x="712067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935305" y="5818864"/>
            <a:ext cx="839721" cy="1097023"/>
          </a:xfrm>
          <a:custGeom>
            <a:avLst/>
            <a:gdLst/>
            <a:ahLst/>
            <a:cxnLst/>
            <a:rect r="r" b="b" t="t" l="l"/>
            <a:pathLst>
              <a:path h="1097023" w="839721">
                <a:moveTo>
                  <a:pt x="0" y="0"/>
                </a:moveTo>
                <a:lnTo>
                  <a:pt x="839721" y="0"/>
                </a:lnTo>
                <a:lnTo>
                  <a:pt x="839721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807010" y="5818864"/>
            <a:ext cx="899559" cy="1097023"/>
          </a:xfrm>
          <a:custGeom>
            <a:avLst/>
            <a:gdLst/>
            <a:ahLst/>
            <a:cxnLst/>
            <a:rect r="r" b="b" t="t" l="l"/>
            <a:pathLst>
              <a:path h="1097023" w="899559">
                <a:moveTo>
                  <a:pt x="0" y="0"/>
                </a:moveTo>
                <a:lnTo>
                  <a:pt x="899559" y="0"/>
                </a:lnTo>
                <a:lnTo>
                  <a:pt x="899559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836288" y="5818864"/>
            <a:ext cx="741986" cy="1097023"/>
          </a:xfrm>
          <a:custGeom>
            <a:avLst/>
            <a:gdLst/>
            <a:ahLst/>
            <a:cxnLst/>
            <a:rect r="r" b="b" t="t" l="l"/>
            <a:pathLst>
              <a:path h="1097023" w="741986">
                <a:moveTo>
                  <a:pt x="0" y="0"/>
                </a:moveTo>
                <a:lnTo>
                  <a:pt x="741986" y="0"/>
                </a:lnTo>
                <a:lnTo>
                  <a:pt x="741986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853977" y="5818864"/>
            <a:ext cx="763927" cy="1097023"/>
          </a:xfrm>
          <a:custGeom>
            <a:avLst/>
            <a:gdLst/>
            <a:ahLst/>
            <a:cxnLst/>
            <a:rect r="r" b="b" t="t" l="l"/>
            <a:pathLst>
              <a:path h="1097023" w="763927">
                <a:moveTo>
                  <a:pt x="0" y="0"/>
                </a:moveTo>
                <a:lnTo>
                  <a:pt x="763927" y="0"/>
                </a:lnTo>
                <a:lnTo>
                  <a:pt x="763927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735655" y="5818864"/>
            <a:ext cx="889586" cy="1097023"/>
          </a:xfrm>
          <a:custGeom>
            <a:avLst/>
            <a:gdLst/>
            <a:ahLst/>
            <a:cxnLst/>
            <a:rect r="r" b="b" t="t" l="l"/>
            <a:pathLst>
              <a:path h="1097023" w="889586">
                <a:moveTo>
                  <a:pt x="0" y="0"/>
                </a:moveTo>
                <a:lnTo>
                  <a:pt x="889586" y="0"/>
                </a:lnTo>
                <a:lnTo>
                  <a:pt x="889586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1955131" y="5818864"/>
            <a:ext cx="642257" cy="1097023"/>
          </a:xfrm>
          <a:custGeom>
            <a:avLst/>
            <a:gdLst/>
            <a:ahLst/>
            <a:cxnLst/>
            <a:rect r="r" b="b" t="t" l="l"/>
            <a:pathLst>
              <a:path h="1097023" w="642257">
                <a:moveTo>
                  <a:pt x="0" y="0"/>
                </a:moveTo>
                <a:lnTo>
                  <a:pt x="642257" y="0"/>
                </a:lnTo>
                <a:lnTo>
                  <a:pt x="642257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70096" y="5818864"/>
            <a:ext cx="937456" cy="1097023"/>
          </a:xfrm>
          <a:custGeom>
            <a:avLst/>
            <a:gdLst/>
            <a:ahLst/>
            <a:cxnLst/>
            <a:rect r="r" b="b" t="t" l="l"/>
            <a:pathLst>
              <a:path h="1097023" w="937456">
                <a:moveTo>
                  <a:pt x="0" y="0"/>
                </a:moveTo>
                <a:lnTo>
                  <a:pt x="937456" y="0"/>
                </a:lnTo>
                <a:lnTo>
                  <a:pt x="937456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792857" y="5818864"/>
            <a:ext cx="714062" cy="1097023"/>
          </a:xfrm>
          <a:custGeom>
            <a:avLst/>
            <a:gdLst/>
            <a:ahLst/>
            <a:cxnLst/>
            <a:rect r="r" b="b" t="t" l="l"/>
            <a:pathLst>
              <a:path h="1097023" w="714062">
                <a:moveTo>
                  <a:pt x="0" y="0"/>
                </a:moveTo>
                <a:lnTo>
                  <a:pt x="714062" y="0"/>
                </a:lnTo>
                <a:lnTo>
                  <a:pt x="714062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187194" y="5818864"/>
            <a:ext cx="1021228" cy="1097023"/>
          </a:xfrm>
          <a:custGeom>
            <a:avLst/>
            <a:gdLst/>
            <a:ahLst/>
            <a:cxnLst/>
            <a:rect r="r" b="b" t="t" l="l"/>
            <a:pathLst>
              <a:path h="1097023" w="1021228">
                <a:moveTo>
                  <a:pt x="0" y="0"/>
                </a:moveTo>
                <a:lnTo>
                  <a:pt x="1021228" y="0"/>
                </a:lnTo>
                <a:lnTo>
                  <a:pt x="1021228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6003762" y="5818864"/>
            <a:ext cx="917510" cy="1097023"/>
          </a:xfrm>
          <a:custGeom>
            <a:avLst/>
            <a:gdLst/>
            <a:ahLst/>
            <a:cxnLst/>
            <a:rect r="r" b="b" t="t" l="l"/>
            <a:pathLst>
              <a:path h="1097023" w="917510">
                <a:moveTo>
                  <a:pt x="0" y="0"/>
                </a:moveTo>
                <a:lnTo>
                  <a:pt x="917510" y="0"/>
                </a:lnTo>
                <a:lnTo>
                  <a:pt x="917510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090812" y="5818864"/>
            <a:ext cx="867645" cy="1097023"/>
          </a:xfrm>
          <a:custGeom>
            <a:avLst/>
            <a:gdLst/>
            <a:ahLst/>
            <a:cxnLst/>
            <a:rect r="r" b="b" t="t" l="l"/>
            <a:pathLst>
              <a:path h="1097023" w="867645">
                <a:moveTo>
                  <a:pt x="0" y="0"/>
                </a:moveTo>
                <a:lnTo>
                  <a:pt x="867646" y="0"/>
                </a:lnTo>
                <a:lnTo>
                  <a:pt x="867646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437158" y="5818864"/>
            <a:ext cx="1289236" cy="1097023"/>
          </a:xfrm>
          <a:custGeom>
            <a:avLst/>
            <a:gdLst/>
            <a:ahLst/>
            <a:cxnLst/>
            <a:rect r="r" b="b" t="t" l="l"/>
            <a:pathLst>
              <a:path h="1097023" w="1289236">
                <a:moveTo>
                  <a:pt x="0" y="0"/>
                </a:moveTo>
                <a:lnTo>
                  <a:pt x="1289237" y="0"/>
                </a:lnTo>
                <a:lnTo>
                  <a:pt x="1289237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2826124" y="5818864"/>
            <a:ext cx="737997" cy="1097023"/>
          </a:xfrm>
          <a:custGeom>
            <a:avLst/>
            <a:gdLst/>
            <a:ahLst/>
            <a:cxnLst/>
            <a:rect r="r" b="b" t="t" l="l"/>
            <a:pathLst>
              <a:path h="1097023" w="737997">
                <a:moveTo>
                  <a:pt x="0" y="0"/>
                </a:moveTo>
                <a:lnTo>
                  <a:pt x="737997" y="0"/>
                </a:lnTo>
                <a:lnTo>
                  <a:pt x="737997" y="1097023"/>
                </a:lnTo>
                <a:lnTo>
                  <a:pt x="0" y="1097023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7507" y="4326447"/>
            <a:ext cx="5852985" cy="8700383"/>
          </a:xfrm>
          <a:custGeom>
            <a:avLst/>
            <a:gdLst/>
            <a:ahLst/>
            <a:cxnLst/>
            <a:rect r="r" b="b" t="t" l="l"/>
            <a:pathLst>
              <a:path h="8700383" w="5852985">
                <a:moveTo>
                  <a:pt x="0" y="0"/>
                </a:moveTo>
                <a:lnTo>
                  <a:pt x="5852986" y="0"/>
                </a:lnTo>
                <a:lnTo>
                  <a:pt x="5852986" y="8700384"/>
                </a:lnTo>
                <a:lnTo>
                  <a:pt x="0" y="870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9066" y="5562752"/>
            <a:ext cx="6992221" cy="10282678"/>
          </a:xfrm>
          <a:custGeom>
            <a:avLst/>
            <a:gdLst/>
            <a:ahLst/>
            <a:cxnLst/>
            <a:rect r="r" b="b" t="t" l="l"/>
            <a:pathLst>
              <a:path h="10282678" w="6992221">
                <a:moveTo>
                  <a:pt x="0" y="0"/>
                </a:moveTo>
                <a:lnTo>
                  <a:pt x="6992221" y="0"/>
                </a:lnTo>
                <a:lnTo>
                  <a:pt x="6992221" y="10282678"/>
                </a:lnTo>
                <a:lnTo>
                  <a:pt x="0" y="1028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906713" y="5562752"/>
            <a:ext cx="6992221" cy="10282678"/>
          </a:xfrm>
          <a:custGeom>
            <a:avLst/>
            <a:gdLst/>
            <a:ahLst/>
            <a:cxnLst/>
            <a:rect r="r" b="b" t="t" l="l"/>
            <a:pathLst>
              <a:path h="10282678" w="6992221">
                <a:moveTo>
                  <a:pt x="6992221" y="0"/>
                </a:moveTo>
                <a:lnTo>
                  <a:pt x="0" y="0"/>
                </a:lnTo>
                <a:lnTo>
                  <a:pt x="0" y="10282678"/>
                </a:lnTo>
                <a:lnTo>
                  <a:pt x="6992221" y="10282678"/>
                </a:lnTo>
                <a:lnTo>
                  <a:pt x="69922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85177" y="717525"/>
            <a:ext cx="9754625" cy="249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9999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How Do You Feel?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86598" y="3277603"/>
            <a:ext cx="12514804" cy="87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500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 before we continue, can you tell me how you feel when you have to speak in front of people?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37441"/>
            <a:ext cx="9147848" cy="5115205"/>
            <a:chOff x="0" y="0"/>
            <a:chExt cx="950604" cy="531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604" cy="531549"/>
            </a:xfrm>
            <a:custGeom>
              <a:avLst/>
              <a:gdLst/>
              <a:ahLst/>
              <a:cxnLst/>
              <a:rect r="r" b="b" t="t" l="l"/>
              <a:pathLst>
                <a:path h="531549" w="950604">
                  <a:moveTo>
                    <a:pt x="0" y="0"/>
                  </a:moveTo>
                  <a:lnTo>
                    <a:pt x="950604" y="0"/>
                  </a:lnTo>
                  <a:lnTo>
                    <a:pt x="950604" y="531549"/>
                  </a:lnTo>
                  <a:lnTo>
                    <a:pt x="0" y="531549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50604" cy="550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56615" y="1028700"/>
            <a:ext cx="6508865" cy="8229600"/>
          </a:xfrm>
          <a:custGeom>
            <a:avLst/>
            <a:gdLst/>
            <a:ahLst/>
            <a:cxnLst/>
            <a:rect r="r" b="b" t="t" l="l"/>
            <a:pathLst>
              <a:path h="8229600" w="6508865">
                <a:moveTo>
                  <a:pt x="0" y="0"/>
                </a:moveTo>
                <a:lnTo>
                  <a:pt x="6508865" y="0"/>
                </a:lnTo>
                <a:lnTo>
                  <a:pt x="65088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809" y="1285875"/>
            <a:ext cx="9927035" cy="15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Data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2105" y="3821871"/>
            <a:ext cx="8854443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The dataset aims to understand how different factors (confidence, preparation, and feedback preferences) influence public speaking performance and anxiety. </a:t>
            </a:r>
          </a:p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27242B"/>
                </a:solidFill>
                <a:latin typeface="Livvic Medium"/>
                <a:ea typeface="Livvic Medium"/>
                <a:cs typeface="Livvic Medium"/>
                <a:sym typeface="Livvic Medium"/>
              </a:rPr>
              <a:t>These insights can help design AI feedback systems and training programs that address real-world speaker needs.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82591" y="2211543"/>
            <a:ext cx="5095903" cy="1028287"/>
            <a:chOff x="0" y="0"/>
            <a:chExt cx="529544" cy="1068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544" cy="106855"/>
            </a:xfrm>
            <a:custGeom>
              <a:avLst/>
              <a:gdLst/>
              <a:ahLst/>
              <a:cxnLst/>
              <a:rect r="r" b="b" t="t" l="l"/>
              <a:pathLst>
                <a:path h="106855" w="529544">
                  <a:moveTo>
                    <a:pt x="53428" y="0"/>
                  </a:moveTo>
                  <a:lnTo>
                    <a:pt x="476116" y="0"/>
                  </a:lnTo>
                  <a:cubicBezTo>
                    <a:pt x="490286" y="0"/>
                    <a:pt x="503876" y="5629"/>
                    <a:pt x="513895" y="15649"/>
                  </a:cubicBezTo>
                  <a:cubicBezTo>
                    <a:pt x="523915" y="25668"/>
                    <a:pt x="529544" y="39258"/>
                    <a:pt x="529544" y="53428"/>
                  </a:cubicBezTo>
                  <a:lnTo>
                    <a:pt x="529544" y="53428"/>
                  </a:lnTo>
                  <a:cubicBezTo>
                    <a:pt x="529544" y="67597"/>
                    <a:pt x="523915" y="81187"/>
                    <a:pt x="513895" y="91206"/>
                  </a:cubicBezTo>
                  <a:cubicBezTo>
                    <a:pt x="503876" y="101226"/>
                    <a:pt x="490286" y="106855"/>
                    <a:pt x="476116" y="106855"/>
                  </a:cubicBezTo>
                  <a:lnTo>
                    <a:pt x="53428" y="106855"/>
                  </a:lnTo>
                  <a:cubicBezTo>
                    <a:pt x="39258" y="106855"/>
                    <a:pt x="25668" y="101226"/>
                    <a:pt x="15649" y="91206"/>
                  </a:cubicBezTo>
                  <a:cubicBezTo>
                    <a:pt x="5629" y="81187"/>
                    <a:pt x="0" y="67597"/>
                    <a:pt x="0" y="53428"/>
                  </a:cubicBezTo>
                  <a:lnTo>
                    <a:pt x="0" y="53428"/>
                  </a:lnTo>
                  <a:cubicBezTo>
                    <a:pt x="0" y="39258"/>
                    <a:pt x="5629" y="25668"/>
                    <a:pt x="15649" y="15649"/>
                  </a:cubicBezTo>
                  <a:cubicBezTo>
                    <a:pt x="25668" y="5629"/>
                    <a:pt x="39258" y="0"/>
                    <a:pt x="534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29544" cy="15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17999" y="2211543"/>
            <a:ext cx="5095903" cy="1028287"/>
            <a:chOff x="0" y="0"/>
            <a:chExt cx="529544" cy="1068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9544" cy="106855"/>
            </a:xfrm>
            <a:custGeom>
              <a:avLst/>
              <a:gdLst/>
              <a:ahLst/>
              <a:cxnLst/>
              <a:rect r="r" b="b" t="t" l="l"/>
              <a:pathLst>
                <a:path h="106855" w="529544">
                  <a:moveTo>
                    <a:pt x="53428" y="0"/>
                  </a:moveTo>
                  <a:lnTo>
                    <a:pt x="476116" y="0"/>
                  </a:lnTo>
                  <a:cubicBezTo>
                    <a:pt x="490286" y="0"/>
                    <a:pt x="503876" y="5629"/>
                    <a:pt x="513895" y="15649"/>
                  </a:cubicBezTo>
                  <a:cubicBezTo>
                    <a:pt x="523915" y="25668"/>
                    <a:pt x="529544" y="39258"/>
                    <a:pt x="529544" y="53428"/>
                  </a:cubicBezTo>
                  <a:lnTo>
                    <a:pt x="529544" y="53428"/>
                  </a:lnTo>
                  <a:cubicBezTo>
                    <a:pt x="529544" y="67597"/>
                    <a:pt x="523915" y="81187"/>
                    <a:pt x="513895" y="91206"/>
                  </a:cubicBezTo>
                  <a:cubicBezTo>
                    <a:pt x="503876" y="101226"/>
                    <a:pt x="490286" y="106855"/>
                    <a:pt x="476116" y="106855"/>
                  </a:cubicBezTo>
                  <a:lnTo>
                    <a:pt x="53428" y="106855"/>
                  </a:lnTo>
                  <a:cubicBezTo>
                    <a:pt x="39258" y="106855"/>
                    <a:pt x="25668" y="101226"/>
                    <a:pt x="15649" y="91206"/>
                  </a:cubicBezTo>
                  <a:cubicBezTo>
                    <a:pt x="5629" y="81187"/>
                    <a:pt x="0" y="67597"/>
                    <a:pt x="0" y="53428"/>
                  </a:cubicBezTo>
                  <a:lnTo>
                    <a:pt x="0" y="53428"/>
                  </a:lnTo>
                  <a:cubicBezTo>
                    <a:pt x="0" y="39258"/>
                    <a:pt x="5629" y="25668"/>
                    <a:pt x="15649" y="15649"/>
                  </a:cubicBezTo>
                  <a:cubicBezTo>
                    <a:pt x="25668" y="5629"/>
                    <a:pt x="39258" y="0"/>
                    <a:pt x="534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29544" cy="15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82591" y="3535886"/>
            <a:ext cx="5095903" cy="1028287"/>
            <a:chOff x="0" y="0"/>
            <a:chExt cx="529544" cy="1068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9544" cy="106855"/>
            </a:xfrm>
            <a:custGeom>
              <a:avLst/>
              <a:gdLst/>
              <a:ahLst/>
              <a:cxnLst/>
              <a:rect r="r" b="b" t="t" l="l"/>
              <a:pathLst>
                <a:path h="106855" w="529544">
                  <a:moveTo>
                    <a:pt x="53428" y="0"/>
                  </a:moveTo>
                  <a:lnTo>
                    <a:pt x="476116" y="0"/>
                  </a:lnTo>
                  <a:cubicBezTo>
                    <a:pt x="490286" y="0"/>
                    <a:pt x="503876" y="5629"/>
                    <a:pt x="513895" y="15649"/>
                  </a:cubicBezTo>
                  <a:cubicBezTo>
                    <a:pt x="523915" y="25668"/>
                    <a:pt x="529544" y="39258"/>
                    <a:pt x="529544" y="53428"/>
                  </a:cubicBezTo>
                  <a:lnTo>
                    <a:pt x="529544" y="53428"/>
                  </a:lnTo>
                  <a:cubicBezTo>
                    <a:pt x="529544" y="67597"/>
                    <a:pt x="523915" y="81187"/>
                    <a:pt x="513895" y="91206"/>
                  </a:cubicBezTo>
                  <a:cubicBezTo>
                    <a:pt x="503876" y="101226"/>
                    <a:pt x="490286" y="106855"/>
                    <a:pt x="476116" y="106855"/>
                  </a:cubicBezTo>
                  <a:lnTo>
                    <a:pt x="53428" y="106855"/>
                  </a:lnTo>
                  <a:cubicBezTo>
                    <a:pt x="39258" y="106855"/>
                    <a:pt x="25668" y="101226"/>
                    <a:pt x="15649" y="91206"/>
                  </a:cubicBezTo>
                  <a:cubicBezTo>
                    <a:pt x="5629" y="81187"/>
                    <a:pt x="0" y="67597"/>
                    <a:pt x="0" y="53428"/>
                  </a:cubicBezTo>
                  <a:lnTo>
                    <a:pt x="0" y="53428"/>
                  </a:lnTo>
                  <a:cubicBezTo>
                    <a:pt x="0" y="39258"/>
                    <a:pt x="5629" y="25668"/>
                    <a:pt x="15649" y="15649"/>
                  </a:cubicBezTo>
                  <a:cubicBezTo>
                    <a:pt x="25668" y="5629"/>
                    <a:pt x="39258" y="0"/>
                    <a:pt x="534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9544" cy="15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17999" y="3535886"/>
            <a:ext cx="5095903" cy="1028287"/>
            <a:chOff x="0" y="0"/>
            <a:chExt cx="529544" cy="1068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9544" cy="106855"/>
            </a:xfrm>
            <a:custGeom>
              <a:avLst/>
              <a:gdLst/>
              <a:ahLst/>
              <a:cxnLst/>
              <a:rect r="r" b="b" t="t" l="l"/>
              <a:pathLst>
                <a:path h="106855" w="529544">
                  <a:moveTo>
                    <a:pt x="53428" y="0"/>
                  </a:moveTo>
                  <a:lnTo>
                    <a:pt x="476116" y="0"/>
                  </a:lnTo>
                  <a:cubicBezTo>
                    <a:pt x="490286" y="0"/>
                    <a:pt x="503876" y="5629"/>
                    <a:pt x="513895" y="15649"/>
                  </a:cubicBezTo>
                  <a:cubicBezTo>
                    <a:pt x="523915" y="25668"/>
                    <a:pt x="529544" y="39258"/>
                    <a:pt x="529544" y="53428"/>
                  </a:cubicBezTo>
                  <a:lnTo>
                    <a:pt x="529544" y="53428"/>
                  </a:lnTo>
                  <a:cubicBezTo>
                    <a:pt x="529544" y="67597"/>
                    <a:pt x="523915" y="81187"/>
                    <a:pt x="513895" y="91206"/>
                  </a:cubicBezTo>
                  <a:cubicBezTo>
                    <a:pt x="503876" y="101226"/>
                    <a:pt x="490286" y="106855"/>
                    <a:pt x="476116" y="106855"/>
                  </a:cubicBezTo>
                  <a:lnTo>
                    <a:pt x="53428" y="106855"/>
                  </a:lnTo>
                  <a:cubicBezTo>
                    <a:pt x="39258" y="106855"/>
                    <a:pt x="25668" y="101226"/>
                    <a:pt x="15649" y="91206"/>
                  </a:cubicBezTo>
                  <a:cubicBezTo>
                    <a:pt x="5629" y="81187"/>
                    <a:pt x="0" y="67597"/>
                    <a:pt x="0" y="53428"/>
                  </a:cubicBezTo>
                  <a:lnTo>
                    <a:pt x="0" y="53428"/>
                  </a:lnTo>
                  <a:cubicBezTo>
                    <a:pt x="0" y="39258"/>
                    <a:pt x="5629" y="25668"/>
                    <a:pt x="15649" y="15649"/>
                  </a:cubicBezTo>
                  <a:cubicBezTo>
                    <a:pt x="25668" y="5629"/>
                    <a:pt x="39258" y="0"/>
                    <a:pt x="534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29544" cy="15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79279" y="4859448"/>
            <a:ext cx="5095903" cy="1028287"/>
            <a:chOff x="0" y="0"/>
            <a:chExt cx="529544" cy="1068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9544" cy="106855"/>
            </a:xfrm>
            <a:custGeom>
              <a:avLst/>
              <a:gdLst/>
              <a:ahLst/>
              <a:cxnLst/>
              <a:rect r="r" b="b" t="t" l="l"/>
              <a:pathLst>
                <a:path h="106855" w="529544">
                  <a:moveTo>
                    <a:pt x="53428" y="0"/>
                  </a:moveTo>
                  <a:lnTo>
                    <a:pt x="476116" y="0"/>
                  </a:lnTo>
                  <a:cubicBezTo>
                    <a:pt x="490286" y="0"/>
                    <a:pt x="503876" y="5629"/>
                    <a:pt x="513895" y="15649"/>
                  </a:cubicBezTo>
                  <a:cubicBezTo>
                    <a:pt x="523915" y="25668"/>
                    <a:pt x="529544" y="39258"/>
                    <a:pt x="529544" y="53428"/>
                  </a:cubicBezTo>
                  <a:lnTo>
                    <a:pt x="529544" y="53428"/>
                  </a:lnTo>
                  <a:cubicBezTo>
                    <a:pt x="529544" y="67597"/>
                    <a:pt x="523915" y="81187"/>
                    <a:pt x="513895" y="91206"/>
                  </a:cubicBezTo>
                  <a:cubicBezTo>
                    <a:pt x="503876" y="101226"/>
                    <a:pt x="490286" y="106855"/>
                    <a:pt x="476116" y="106855"/>
                  </a:cubicBezTo>
                  <a:lnTo>
                    <a:pt x="53428" y="106855"/>
                  </a:lnTo>
                  <a:cubicBezTo>
                    <a:pt x="39258" y="106855"/>
                    <a:pt x="25668" y="101226"/>
                    <a:pt x="15649" y="91206"/>
                  </a:cubicBezTo>
                  <a:cubicBezTo>
                    <a:pt x="5629" y="81187"/>
                    <a:pt x="0" y="67597"/>
                    <a:pt x="0" y="53428"/>
                  </a:cubicBezTo>
                  <a:lnTo>
                    <a:pt x="0" y="53428"/>
                  </a:lnTo>
                  <a:cubicBezTo>
                    <a:pt x="0" y="39258"/>
                    <a:pt x="5629" y="25668"/>
                    <a:pt x="15649" y="15649"/>
                  </a:cubicBezTo>
                  <a:cubicBezTo>
                    <a:pt x="25668" y="5629"/>
                    <a:pt x="39258" y="0"/>
                    <a:pt x="534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29544" cy="15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817999" y="4859448"/>
            <a:ext cx="5095903" cy="1028287"/>
            <a:chOff x="0" y="0"/>
            <a:chExt cx="529544" cy="1068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29544" cy="106855"/>
            </a:xfrm>
            <a:custGeom>
              <a:avLst/>
              <a:gdLst/>
              <a:ahLst/>
              <a:cxnLst/>
              <a:rect r="r" b="b" t="t" l="l"/>
              <a:pathLst>
                <a:path h="106855" w="529544">
                  <a:moveTo>
                    <a:pt x="53428" y="0"/>
                  </a:moveTo>
                  <a:lnTo>
                    <a:pt x="476116" y="0"/>
                  </a:lnTo>
                  <a:cubicBezTo>
                    <a:pt x="490286" y="0"/>
                    <a:pt x="503876" y="5629"/>
                    <a:pt x="513895" y="15649"/>
                  </a:cubicBezTo>
                  <a:cubicBezTo>
                    <a:pt x="523915" y="25668"/>
                    <a:pt x="529544" y="39258"/>
                    <a:pt x="529544" y="53428"/>
                  </a:cubicBezTo>
                  <a:lnTo>
                    <a:pt x="529544" y="53428"/>
                  </a:lnTo>
                  <a:cubicBezTo>
                    <a:pt x="529544" y="67597"/>
                    <a:pt x="523915" y="81187"/>
                    <a:pt x="513895" y="91206"/>
                  </a:cubicBezTo>
                  <a:cubicBezTo>
                    <a:pt x="503876" y="101226"/>
                    <a:pt x="490286" y="106855"/>
                    <a:pt x="476116" y="106855"/>
                  </a:cubicBezTo>
                  <a:lnTo>
                    <a:pt x="53428" y="106855"/>
                  </a:lnTo>
                  <a:cubicBezTo>
                    <a:pt x="39258" y="106855"/>
                    <a:pt x="25668" y="101226"/>
                    <a:pt x="15649" y="91206"/>
                  </a:cubicBezTo>
                  <a:cubicBezTo>
                    <a:pt x="5629" y="81187"/>
                    <a:pt x="0" y="67597"/>
                    <a:pt x="0" y="53428"/>
                  </a:cubicBezTo>
                  <a:lnTo>
                    <a:pt x="0" y="53428"/>
                  </a:lnTo>
                  <a:cubicBezTo>
                    <a:pt x="0" y="39258"/>
                    <a:pt x="5629" y="25668"/>
                    <a:pt x="15649" y="15649"/>
                  </a:cubicBezTo>
                  <a:cubicBezTo>
                    <a:pt x="25668" y="5629"/>
                    <a:pt x="39258" y="0"/>
                    <a:pt x="534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29544" cy="15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507524" y="8880673"/>
            <a:ext cx="19031722" cy="1485674"/>
            <a:chOff x="0" y="0"/>
            <a:chExt cx="5012470" cy="39128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12470" cy="391289"/>
            </a:xfrm>
            <a:custGeom>
              <a:avLst/>
              <a:gdLst/>
              <a:ahLst/>
              <a:cxnLst/>
              <a:rect r="r" b="b" t="t" l="l"/>
              <a:pathLst>
                <a:path h="391289" w="5012470">
                  <a:moveTo>
                    <a:pt x="0" y="0"/>
                  </a:moveTo>
                  <a:lnTo>
                    <a:pt x="5012470" y="0"/>
                  </a:lnTo>
                  <a:lnTo>
                    <a:pt x="5012470" y="391289"/>
                  </a:lnTo>
                  <a:lnTo>
                    <a:pt x="0" y="391289"/>
                  </a:lnTo>
                  <a:close/>
                </a:path>
              </a:pathLst>
            </a:custGeom>
            <a:solidFill>
              <a:srgbClr val="77BBC1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5012470" cy="448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375967" y="6183010"/>
            <a:ext cx="5095903" cy="1028287"/>
            <a:chOff x="0" y="0"/>
            <a:chExt cx="529544" cy="1068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29544" cy="106855"/>
            </a:xfrm>
            <a:custGeom>
              <a:avLst/>
              <a:gdLst/>
              <a:ahLst/>
              <a:cxnLst/>
              <a:rect r="r" b="b" t="t" l="l"/>
              <a:pathLst>
                <a:path h="106855" w="529544">
                  <a:moveTo>
                    <a:pt x="53428" y="0"/>
                  </a:moveTo>
                  <a:lnTo>
                    <a:pt x="476116" y="0"/>
                  </a:lnTo>
                  <a:cubicBezTo>
                    <a:pt x="490286" y="0"/>
                    <a:pt x="503876" y="5629"/>
                    <a:pt x="513895" y="15649"/>
                  </a:cubicBezTo>
                  <a:cubicBezTo>
                    <a:pt x="523915" y="25668"/>
                    <a:pt x="529544" y="39258"/>
                    <a:pt x="529544" y="53428"/>
                  </a:cubicBezTo>
                  <a:lnTo>
                    <a:pt x="529544" y="53428"/>
                  </a:lnTo>
                  <a:cubicBezTo>
                    <a:pt x="529544" y="67597"/>
                    <a:pt x="523915" y="81187"/>
                    <a:pt x="513895" y="91206"/>
                  </a:cubicBezTo>
                  <a:cubicBezTo>
                    <a:pt x="503876" y="101226"/>
                    <a:pt x="490286" y="106855"/>
                    <a:pt x="476116" y="106855"/>
                  </a:cubicBezTo>
                  <a:lnTo>
                    <a:pt x="53428" y="106855"/>
                  </a:lnTo>
                  <a:cubicBezTo>
                    <a:pt x="39258" y="106855"/>
                    <a:pt x="25668" y="101226"/>
                    <a:pt x="15649" y="91206"/>
                  </a:cubicBezTo>
                  <a:cubicBezTo>
                    <a:pt x="5629" y="81187"/>
                    <a:pt x="0" y="67597"/>
                    <a:pt x="0" y="53428"/>
                  </a:cubicBezTo>
                  <a:lnTo>
                    <a:pt x="0" y="53428"/>
                  </a:lnTo>
                  <a:cubicBezTo>
                    <a:pt x="0" y="39258"/>
                    <a:pt x="5629" y="25668"/>
                    <a:pt x="15649" y="15649"/>
                  </a:cubicBezTo>
                  <a:cubicBezTo>
                    <a:pt x="25668" y="5629"/>
                    <a:pt x="39258" y="0"/>
                    <a:pt x="534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529544" cy="15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814162" y="6183010"/>
            <a:ext cx="5095903" cy="1028287"/>
            <a:chOff x="0" y="0"/>
            <a:chExt cx="529544" cy="10685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29544" cy="106855"/>
            </a:xfrm>
            <a:custGeom>
              <a:avLst/>
              <a:gdLst/>
              <a:ahLst/>
              <a:cxnLst/>
              <a:rect r="r" b="b" t="t" l="l"/>
              <a:pathLst>
                <a:path h="106855" w="529544">
                  <a:moveTo>
                    <a:pt x="53428" y="0"/>
                  </a:moveTo>
                  <a:lnTo>
                    <a:pt x="476116" y="0"/>
                  </a:lnTo>
                  <a:cubicBezTo>
                    <a:pt x="490286" y="0"/>
                    <a:pt x="503876" y="5629"/>
                    <a:pt x="513895" y="15649"/>
                  </a:cubicBezTo>
                  <a:cubicBezTo>
                    <a:pt x="523915" y="25668"/>
                    <a:pt x="529544" y="39258"/>
                    <a:pt x="529544" y="53428"/>
                  </a:cubicBezTo>
                  <a:lnTo>
                    <a:pt x="529544" y="53428"/>
                  </a:lnTo>
                  <a:cubicBezTo>
                    <a:pt x="529544" y="67597"/>
                    <a:pt x="523915" y="81187"/>
                    <a:pt x="513895" y="91206"/>
                  </a:cubicBezTo>
                  <a:cubicBezTo>
                    <a:pt x="503876" y="101226"/>
                    <a:pt x="490286" y="106855"/>
                    <a:pt x="476116" y="106855"/>
                  </a:cubicBezTo>
                  <a:lnTo>
                    <a:pt x="53428" y="106855"/>
                  </a:lnTo>
                  <a:cubicBezTo>
                    <a:pt x="39258" y="106855"/>
                    <a:pt x="25668" y="101226"/>
                    <a:pt x="15649" y="91206"/>
                  </a:cubicBezTo>
                  <a:cubicBezTo>
                    <a:pt x="5629" y="81187"/>
                    <a:pt x="0" y="67597"/>
                    <a:pt x="0" y="53428"/>
                  </a:cubicBezTo>
                  <a:lnTo>
                    <a:pt x="0" y="53428"/>
                  </a:lnTo>
                  <a:cubicBezTo>
                    <a:pt x="0" y="39258"/>
                    <a:pt x="5629" y="25668"/>
                    <a:pt x="15649" y="15649"/>
                  </a:cubicBezTo>
                  <a:cubicBezTo>
                    <a:pt x="25668" y="5629"/>
                    <a:pt x="39258" y="0"/>
                    <a:pt x="534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529544" cy="15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112690" y="398931"/>
            <a:ext cx="11801212" cy="15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Important Columns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82591" y="2250102"/>
            <a:ext cx="509590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4E85C0"/>
                </a:solidFill>
                <a:latin typeface="Gochi Hand"/>
                <a:ea typeface="Gochi Hand"/>
                <a:cs typeface="Gochi Hand"/>
                <a:sym typeface="Gochi Hand"/>
              </a:rPr>
              <a:t>Speaking_Type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2817999" y="2250102"/>
            <a:ext cx="509590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Prep_Metho</a:t>
            </a:r>
            <a:r>
              <a:rPr lang="en-US" sz="5000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d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7377623" y="3574055"/>
            <a:ext cx="509590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E9765A"/>
                </a:solidFill>
                <a:latin typeface="Gochi Hand"/>
                <a:ea typeface="Gochi Hand"/>
                <a:cs typeface="Gochi Hand"/>
                <a:sym typeface="Gochi Hand"/>
              </a:rPr>
              <a:t>Profession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2817999" y="3574055"/>
            <a:ext cx="509590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C193C3"/>
                </a:solidFill>
                <a:latin typeface="Gochi Hand"/>
                <a:ea typeface="Gochi Hand"/>
                <a:cs typeface="Gochi Hand"/>
                <a:sym typeface="Gochi Hand"/>
              </a:rPr>
              <a:t>Speaking_Freq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7377623" y="4898008"/>
            <a:ext cx="509590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39832"/>
                </a:solidFill>
                <a:latin typeface="Gochi Hand"/>
                <a:ea typeface="Gochi Hand"/>
                <a:cs typeface="Gochi Hand"/>
                <a:sym typeface="Gochi Hand"/>
              </a:rPr>
              <a:t>Confidence_Score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2814162" y="4898008"/>
            <a:ext cx="509590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E85C0"/>
                </a:solidFill>
                <a:latin typeface="Gochi Hand"/>
                <a:ea typeface="Gochi Hand"/>
                <a:cs typeface="Gochi Hand"/>
                <a:sym typeface="Gochi Hand"/>
              </a:rPr>
              <a:t>Biggest_Fear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7375967" y="6240620"/>
            <a:ext cx="5095903" cy="141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Anx</a:t>
            </a:r>
            <a:r>
              <a:rPr lang="en-US" sz="4200">
                <a:solidFill>
                  <a:srgbClr val="0C5158"/>
                </a:solidFill>
                <a:latin typeface="Gochi Hand"/>
                <a:ea typeface="Gochi Hand"/>
                <a:cs typeface="Gochi Hand"/>
                <a:sym typeface="Gochi Hand"/>
              </a:rPr>
              <a:t>iety_Management</a:t>
            </a:r>
          </a:p>
          <a:p>
            <a:pPr algn="ctr">
              <a:lnSpc>
                <a:spcPts val="5460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2817999" y="6231095"/>
            <a:ext cx="5095903" cy="170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8"/>
              </a:lnSpc>
            </a:pPr>
            <a:r>
              <a:rPr lang="en-US" sz="4927">
                <a:solidFill>
                  <a:srgbClr val="E9765A"/>
                </a:solidFill>
                <a:latin typeface="Gochi Hand"/>
                <a:ea typeface="Gochi Hand"/>
                <a:cs typeface="Gochi Hand"/>
                <a:sym typeface="Gochi Hand"/>
              </a:rPr>
              <a:t>Audience_Engage</a:t>
            </a:r>
          </a:p>
          <a:p>
            <a:pPr algn="ctr">
              <a:lnSpc>
                <a:spcPts val="6898"/>
              </a:lnSpc>
              <a:spcBef>
                <a:spcPct val="0"/>
              </a:spcBef>
            </a:pPr>
          </a:p>
        </p:txBody>
      </p:sp>
      <p:grpSp>
        <p:nvGrpSpPr>
          <p:cNvPr name="Group 38" id="38"/>
          <p:cNvGrpSpPr/>
          <p:nvPr/>
        </p:nvGrpSpPr>
        <p:grpSpPr>
          <a:xfrm rot="0">
            <a:off x="223991" y="1655179"/>
            <a:ext cx="7053414" cy="6118836"/>
            <a:chOff x="0" y="0"/>
            <a:chExt cx="9404552" cy="8158449"/>
          </a:xfrm>
        </p:grpSpPr>
        <p:sp>
          <p:nvSpPr>
            <p:cNvPr name="Freeform 39" id="39"/>
            <p:cNvSpPr/>
            <p:nvPr/>
          </p:nvSpPr>
          <p:spPr>
            <a:xfrm flipH="true" flipV="false" rot="0">
              <a:off x="0" y="0"/>
              <a:ext cx="9404552" cy="8158449"/>
            </a:xfrm>
            <a:custGeom>
              <a:avLst/>
              <a:gdLst/>
              <a:ahLst/>
              <a:cxnLst/>
              <a:rect r="r" b="b" t="t" l="l"/>
              <a:pathLst>
                <a:path h="8158449" w="9404552">
                  <a:moveTo>
                    <a:pt x="9404552" y="0"/>
                  </a:moveTo>
                  <a:lnTo>
                    <a:pt x="0" y="0"/>
                  </a:lnTo>
                  <a:lnTo>
                    <a:pt x="0" y="8158449"/>
                  </a:lnTo>
                  <a:lnTo>
                    <a:pt x="9404552" y="8158449"/>
                  </a:lnTo>
                  <a:lnTo>
                    <a:pt x="940455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true" flipV="false" rot="0">
              <a:off x="0" y="2274250"/>
              <a:ext cx="9404552" cy="5884199"/>
            </a:xfrm>
            <a:custGeom>
              <a:avLst/>
              <a:gdLst/>
              <a:ahLst/>
              <a:cxnLst/>
              <a:rect r="r" b="b" t="t" l="l"/>
              <a:pathLst>
                <a:path h="5884199" w="9404552">
                  <a:moveTo>
                    <a:pt x="9404552" y="0"/>
                  </a:moveTo>
                  <a:lnTo>
                    <a:pt x="0" y="0"/>
                  </a:lnTo>
                  <a:lnTo>
                    <a:pt x="0" y="5884199"/>
                  </a:lnTo>
                  <a:lnTo>
                    <a:pt x="9404552" y="5884199"/>
                  </a:lnTo>
                  <a:lnTo>
                    <a:pt x="940455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38650" r="0" b="0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7382591" y="7506572"/>
            <a:ext cx="5095903" cy="1028287"/>
            <a:chOff x="0" y="0"/>
            <a:chExt cx="529544" cy="10685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29544" cy="106855"/>
            </a:xfrm>
            <a:custGeom>
              <a:avLst/>
              <a:gdLst/>
              <a:ahLst/>
              <a:cxnLst/>
              <a:rect r="r" b="b" t="t" l="l"/>
              <a:pathLst>
                <a:path h="106855" w="529544">
                  <a:moveTo>
                    <a:pt x="53428" y="0"/>
                  </a:moveTo>
                  <a:lnTo>
                    <a:pt x="476116" y="0"/>
                  </a:lnTo>
                  <a:cubicBezTo>
                    <a:pt x="490286" y="0"/>
                    <a:pt x="503876" y="5629"/>
                    <a:pt x="513895" y="15649"/>
                  </a:cubicBezTo>
                  <a:cubicBezTo>
                    <a:pt x="523915" y="25668"/>
                    <a:pt x="529544" y="39258"/>
                    <a:pt x="529544" y="53428"/>
                  </a:cubicBezTo>
                  <a:lnTo>
                    <a:pt x="529544" y="53428"/>
                  </a:lnTo>
                  <a:cubicBezTo>
                    <a:pt x="529544" y="67597"/>
                    <a:pt x="523915" y="81187"/>
                    <a:pt x="513895" y="91206"/>
                  </a:cubicBezTo>
                  <a:cubicBezTo>
                    <a:pt x="503876" y="101226"/>
                    <a:pt x="490286" y="106855"/>
                    <a:pt x="476116" y="106855"/>
                  </a:cubicBezTo>
                  <a:lnTo>
                    <a:pt x="53428" y="106855"/>
                  </a:lnTo>
                  <a:cubicBezTo>
                    <a:pt x="39258" y="106855"/>
                    <a:pt x="25668" y="101226"/>
                    <a:pt x="15649" y="91206"/>
                  </a:cubicBezTo>
                  <a:cubicBezTo>
                    <a:pt x="5629" y="81187"/>
                    <a:pt x="0" y="67597"/>
                    <a:pt x="0" y="53428"/>
                  </a:cubicBezTo>
                  <a:lnTo>
                    <a:pt x="0" y="53428"/>
                  </a:lnTo>
                  <a:cubicBezTo>
                    <a:pt x="0" y="39258"/>
                    <a:pt x="5629" y="25668"/>
                    <a:pt x="15649" y="15649"/>
                  </a:cubicBezTo>
                  <a:cubicBezTo>
                    <a:pt x="25668" y="5629"/>
                    <a:pt x="39258" y="0"/>
                    <a:pt x="534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529544" cy="15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7386429" y="7554657"/>
            <a:ext cx="5095903" cy="170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8"/>
              </a:lnSpc>
            </a:pPr>
            <a:r>
              <a:rPr lang="en-US" sz="4927">
                <a:solidFill>
                  <a:srgbClr val="7DA5A4"/>
                </a:solidFill>
                <a:latin typeface="Gochi Hand"/>
                <a:ea typeface="Gochi Hand"/>
                <a:cs typeface="Gochi Hand"/>
                <a:sym typeface="Gochi Hand"/>
              </a:rPr>
              <a:t>Engaging_Factors</a:t>
            </a:r>
          </a:p>
          <a:p>
            <a:pPr algn="ctr">
              <a:lnSpc>
                <a:spcPts val="6898"/>
              </a:lnSpc>
              <a:spcBef>
                <a:spcPct val="0"/>
              </a:spcBef>
            </a:pPr>
          </a:p>
        </p:txBody>
      </p:sp>
      <p:grpSp>
        <p:nvGrpSpPr>
          <p:cNvPr name="Group 45" id="45"/>
          <p:cNvGrpSpPr/>
          <p:nvPr/>
        </p:nvGrpSpPr>
        <p:grpSpPr>
          <a:xfrm rot="0">
            <a:off x="12817999" y="7506572"/>
            <a:ext cx="5095903" cy="1028287"/>
            <a:chOff x="0" y="0"/>
            <a:chExt cx="529544" cy="1068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29544" cy="106855"/>
            </a:xfrm>
            <a:custGeom>
              <a:avLst/>
              <a:gdLst/>
              <a:ahLst/>
              <a:cxnLst/>
              <a:rect r="r" b="b" t="t" l="l"/>
              <a:pathLst>
                <a:path h="106855" w="529544">
                  <a:moveTo>
                    <a:pt x="53428" y="0"/>
                  </a:moveTo>
                  <a:lnTo>
                    <a:pt x="476116" y="0"/>
                  </a:lnTo>
                  <a:cubicBezTo>
                    <a:pt x="490286" y="0"/>
                    <a:pt x="503876" y="5629"/>
                    <a:pt x="513895" y="15649"/>
                  </a:cubicBezTo>
                  <a:cubicBezTo>
                    <a:pt x="523915" y="25668"/>
                    <a:pt x="529544" y="39258"/>
                    <a:pt x="529544" y="53428"/>
                  </a:cubicBezTo>
                  <a:lnTo>
                    <a:pt x="529544" y="53428"/>
                  </a:lnTo>
                  <a:cubicBezTo>
                    <a:pt x="529544" y="67597"/>
                    <a:pt x="523915" y="81187"/>
                    <a:pt x="513895" y="91206"/>
                  </a:cubicBezTo>
                  <a:cubicBezTo>
                    <a:pt x="503876" y="101226"/>
                    <a:pt x="490286" y="106855"/>
                    <a:pt x="476116" y="106855"/>
                  </a:cubicBezTo>
                  <a:lnTo>
                    <a:pt x="53428" y="106855"/>
                  </a:lnTo>
                  <a:cubicBezTo>
                    <a:pt x="39258" y="106855"/>
                    <a:pt x="25668" y="101226"/>
                    <a:pt x="15649" y="91206"/>
                  </a:cubicBezTo>
                  <a:cubicBezTo>
                    <a:pt x="5629" y="81187"/>
                    <a:pt x="0" y="67597"/>
                    <a:pt x="0" y="53428"/>
                  </a:cubicBezTo>
                  <a:lnTo>
                    <a:pt x="0" y="53428"/>
                  </a:lnTo>
                  <a:cubicBezTo>
                    <a:pt x="0" y="39258"/>
                    <a:pt x="5629" y="25668"/>
                    <a:pt x="15649" y="15649"/>
                  </a:cubicBezTo>
                  <a:cubicBezTo>
                    <a:pt x="25668" y="5629"/>
                    <a:pt x="39258" y="0"/>
                    <a:pt x="5342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529544" cy="15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2917758" y="7617630"/>
            <a:ext cx="4896385" cy="164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8"/>
              </a:lnSpc>
            </a:pPr>
            <a:r>
              <a:rPr lang="en-US" sz="4734">
                <a:solidFill>
                  <a:srgbClr val="F4C48C"/>
                </a:solidFill>
                <a:latin typeface="Gochi Hand"/>
                <a:ea typeface="Gochi Hand"/>
                <a:cs typeface="Gochi Hand"/>
                <a:sym typeface="Gochi Hand"/>
              </a:rPr>
              <a:t>Improvement_Area</a:t>
            </a:r>
          </a:p>
          <a:p>
            <a:pPr algn="ctr">
              <a:lnSpc>
                <a:spcPts val="66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44001" y="492749"/>
            <a:ext cx="12218482" cy="15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Project Workflow</a:t>
            </a:r>
          </a:p>
        </p:txBody>
      </p:sp>
      <p:sp>
        <p:nvSpPr>
          <p:cNvPr name="AutoShape 3" id="3"/>
          <p:cNvSpPr/>
          <p:nvPr/>
        </p:nvSpPr>
        <p:spPr>
          <a:xfrm>
            <a:off x="958610" y="6304340"/>
            <a:ext cx="16230600" cy="0"/>
          </a:xfrm>
          <a:prstGeom prst="line">
            <a:avLst/>
          </a:prstGeom>
          <a:ln cap="flat" w="38100">
            <a:solidFill>
              <a:srgbClr val="0C5158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6054" y="-40159"/>
            <a:ext cx="15803246" cy="11121534"/>
          </a:xfrm>
          <a:custGeom>
            <a:avLst/>
            <a:gdLst/>
            <a:ahLst/>
            <a:cxnLst/>
            <a:rect r="r" b="b" t="t" l="l"/>
            <a:pathLst>
              <a:path h="11121534" w="15803246">
                <a:moveTo>
                  <a:pt x="0" y="0"/>
                </a:moveTo>
                <a:lnTo>
                  <a:pt x="15803246" y="0"/>
                </a:lnTo>
                <a:lnTo>
                  <a:pt x="15803246" y="11121534"/>
                </a:lnTo>
                <a:lnTo>
                  <a:pt x="0" y="1112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2881414" y="5877224"/>
            <a:ext cx="0" cy="427116"/>
          </a:xfrm>
          <a:prstGeom prst="line">
            <a:avLst/>
          </a:prstGeom>
          <a:ln cap="flat" w="38100">
            <a:solidFill>
              <a:srgbClr val="0C515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flipV="true">
            <a:off x="6427506" y="6304340"/>
            <a:ext cx="0" cy="427116"/>
          </a:xfrm>
          <a:prstGeom prst="line">
            <a:avLst/>
          </a:prstGeom>
          <a:ln cap="flat" w="38100">
            <a:solidFill>
              <a:srgbClr val="0C5158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205627" y="6437690"/>
            <a:ext cx="0" cy="427116"/>
          </a:xfrm>
          <a:prstGeom prst="line">
            <a:avLst/>
          </a:prstGeom>
          <a:ln cap="flat" w="38100">
            <a:solidFill>
              <a:srgbClr val="0C5158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0707637" y="5667674"/>
            <a:ext cx="0" cy="427116"/>
          </a:xfrm>
          <a:prstGeom prst="line">
            <a:avLst/>
          </a:prstGeom>
          <a:ln cap="flat" w="38100">
            <a:solidFill>
              <a:srgbClr val="0C515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>
            <a:off x="958610" y="6304340"/>
            <a:ext cx="16230600" cy="0"/>
          </a:xfrm>
          <a:prstGeom prst="line">
            <a:avLst/>
          </a:prstGeom>
          <a:ln cap="flat" w="38100">
            <a:solidFill>
              <a:srgbClr val="7DA5A4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296165" y="2744459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0097" y="5520608"/>
            <a:ext cx="3002633" cy="35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2400">
                <a:solidFill>
                  <a:srgbClr val="0C5158"/>
                </a:solidFill>
                <a:latin typeface="Posey"/>
                <a:ea typeface="Posey"/>
                <a:cs typeface="Posey"/>
                <a:sym typeface="Posey"/>
              </a:rPr>
              <a:t>Understand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06320" y="5311058"/>
            <a:ext cx="3002633" cy="35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2400">
                <a:solidFill>
                  <a:srgbClr val="0C5158"/>
                </a:solidFill>
                <a:latin typeface="Posey"/>
                <a:ea typeface="Posey"/>
                <a:cs typeface="Posey"/>
                <a:sym typeface="Posey"/>
              </a:rPr>
              <a:t>Python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28026" y="7058619"/>
            <a:ext cx="3002633" cy="35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2400">
                <a:solidFill>
                  <a:srgbClr val="0C5158"/>
                </a:solidFill>
                <a:latin typeface="Posey"/>
                <a:ea typeface="Posey"/>
                <a:cs typeface="Posey"/>
                <a:sym typeface="Posey"/>
              </a:rPr>
              <a:t>Power bi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35067" y="6864806"/>
            <a:ext cx="3002633" cy="35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sz="2400">
                <a:solidFill>
                  <a:srgbClr val="0C5158"/>
                </a:solidFill>
                <a:latin typeface="Posey"/>
                <a:ea typeface="Posey"/>
                <a:cs typeface="Posey"/>
                <a:sym typeface="Posey"/>
              </a:rPr>
              <a:t>SQL Queries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7454" y="4435901"/>
            <a:ext cx="3494656" cy="67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2400">
                <a:solidFill>
                  <a:srgbClr val="000000"/>
                </a:solidFill>
                <a:latin typeface="Nexa Slab"/>
                <a:ea typeface="Nexa Slab"/>
                <a:cs typeface="Nexa Slab"/>
                <a:sym typeface="Nexa Slab"/>
              </a:rPr>
              <a:t>understand scope and topic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72111" y="7526222"/>
            <a:ext cx="4590208" cy="100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2400">
                <a:solidFill>
                  <a:srgbClr val="000000"/>
                </a:solidFill>
                <a:latin typeface="Nexa Slab"/>
                <a:ea typeface="Nexa Slab"/>
                <a:cs typeface="Nexa Slab"/>
                <a:sym typeface="Nexa Slab"/>
              </a:rPr>
              <a:t>Used SQL to explore tables and understand column structures.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04887" y="2899410"/>
            <a:ext cx="6405501" cy="26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exa Slab"/>
                <a:ea typeface="Nexa Slab"/>
                <a:cs typeface="Nexa Slab"/>
                <a:sym typeface="Nexa Slab"/>
              </a:rPr>
              <a:t>Handled missing values, encoded categorical data, and normalized numerical features.</a:t>
            </a:r>
          </a:p>
          <a:p>
            <a:pPr algn="ctr">
              <a:lnSpc>
                <a:spcPts val="2664"/>
              </a:lnSpc>
            </a:pPr>
            <a:r>
              <a:rPr lang="en-US" sz="2400">
                <a:solidFill>
                  <a:srgbClr val="000000"/>
                </a:solidFill>
                <a:latin typeface="Nexa Slab"/>
                <a:ea typeface="Nexa Slab"/>
                <a:cs typeface="Nexa Slab"/>
                <a:sym typeface="Nexa Slab"/>
              </a:rPr>
              <a:t> Conducted exploratory data analysis (EDA) using Pandas, Seaborn, and Matplotlib.</a:t>
            </a:r>
          </a:p>
          <a:p>
            <a:pPr algn="ctr">
              <a:lnSpc>
                <a:spcPts val="2664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147602" y="3762793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1"/>
                </a:lnTo>
                <a:lnTo>
                  <a:pt x="0" y="729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1206" y="4337113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4" y="0"/>
                </a:lnTo>
                <a:lnTo>
                  <a:pt x="627404" y="729541"/>
                </a:lnTo>
                <a:lnTo>
                  <a:pt x="0" y="729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69029" y="7415235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4" y="0"/>
                </a:lnTo>
                <a:lnTo>
                  <a:pt x="627404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581549" y="8534729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81549" y="7507172"/>
            <a:ext cx="627405" cy="729540"/>
          </a:xfrm>
          <a:custGeom>
            <a:avLst/>
            <a:gdLst/>
            <a:ahLst/>
            <a:cxnLst/>
            <a:rect r="r" b="b" t="t" l="l"/>
            <a:pathLst>
              <a:path h="729540" w="627405">
                <a:moveTo>
                  <a:pt x="0" y="0"/>
                </a:moveTo>
                <a:lnTo>
                  <a:pt x="627405" y="0"/>
                </a:lnTo>
                <a:lnTo>
                  <a:pt x="627405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074481" y="7624785"/>
            <a:ext cx="4590208" cy="234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2400">
                <a:solidFill>
                  <a:srgbClr val="000000"/>
                </a:solidFill>
                <a:latin typeface="Nexa Slab"/>
                <a:ea typeface="Nexa Slab"/>
                <a:cs typeface="Nexa Slab"/>
                <a:sym typeface="Nexa Slab"/>
              </a:rPr>
              <a:t>Loaded the cleaned dataset into Power BI.</a:t>
            </a:r>
          </a:p>
          <a:p>
            <a:pPr algn="ctr">
              <a:lnSpc>
                <a:spcPts val="2664"/>
              </a:lnSpc>
            </a:pPr>
          </a:p>
          <a:p>
            <a:pPr algn="ctr">
              <a:lnSpc>
                <a:spcPts val="2664"/>
              </a:lnSpc>
            </a:pPr>
            <a:r>
              <a:rPr lang="en-US" sz="2400">
                <a:solidFill>
                  <a:srgbClr val="000000"/>
                </a:solidFill>
                <a:latin typeface="Nexa Slab"/>
                <a:ea typeface="Nexa Slab"/>
                <a:cs typeface="Nexa Slab"/>
                <a:sym typeface="Nexa Slab"/>
              </a:rPr>
              <a:t>Built an interactive dashboard to visualize insights</a:t>
            </a:r>
          </a:p>
          <a:p>
            <a:pPr algn="ctr">
              <a:lnSpc>
                <a:spcPts val="266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503" y="-335153"/>
            <a:ext cx="15803246" cy="11121534"/>
          </a:xfrm>
          <a:custGeom>
            <a:avLst/>
            <a:gdLst/>
            <a:ahLst/>
            <a:cxnLst/>
            <a:rect r="r" b="b" t="t" l="l"/>
            <a:pathLst>
              <a:path h="11121534" w="15803246">
                <a:moveTo>
                  <a:pt x="0" y="0"/>
                </a:moveTo>
                <a:lnTo>
                  <a:pt x="15803245" y="0"/>
                </a:lnTo>
                <a:lnTo>
                  <a:pt x="15803245" y="11121534"/>
                </a:lnTo>
                <a:lnTo>
                  <a:pt x="0" y="1112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7782" y="1213527"/>
            <a:ext cx="15882797" cy="8024174"/>
          </a:xfrm>
          <a:custGeom>
            <a:avLst/>
            <a:gdLst/>
            <a:ahLst/>
            <a:cxnLst/>
            <a:rect r="r" b="b" t="t" l="l"/>
            <a:pathLst>
              <a:path h="8024174" w="15882797">
                <a:moveTo>
                  <a:pt x="0" y="0"/>
                </a:moveTo>
                <a:lnTo>
                  <a:pt x="15882797" y="0"/>
                </a:lnTo>
                <a:lnTo>
                  <a:pt x="15882797" y="8024174"/>
                </a:lnTo>
                <a:lnTo>
                  <a:pt x="0" y="8024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566" r="0" b="-1556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61928" y="1933892"/>
            <a:ext cx="11013526" cy="2435511"/>
          </a:xfrm>
          <a:custGeom>
            <a:avLst/>
            <a:gdLst/>
            <a:ahLst/>
            <a:cxnLst/>
            <a:rect r="r" b="b" t="t" l="l"/>
            <a:pathLst>
              <a:path h="2435511" w="11013526">
                <a:moveTo>
                  <a:pt x="0" y="0"/>
                </a:moveTo>
                <a:lnTo>
                  <a:pt x="11013525" y="0"/>
                </a:lnTo>
                <a:lnTo>
                  <a:pt x="11013525" y="2435511"/>
                </a:lnTo>
                <a:lnTo>
                  <a:pt x="0" y="243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061053" y="-419029"/>
            <a:ext cx="15571106" cy="12003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77575" y="190500"/>
            <a:ext cx="15411881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Public Speaking Types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61053" y="1482384"/>
            <a:ext cx="15571106" cy="984403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919833" y="2242439"/>
            <a:ext cx="10368167" cy="2340575"/>
          </a:xfrm>
          <a:custGeom>
            <a:avLst/>
            <a:gdLst/>
            <a:ahLst/>
            <a:cxnLst/>
            <a:rect r="r" b="b" t="t" l="l"/>
            <a:pathLst>
              <a:path h="2340575" w="10368167">
                <a:moveTo>
                  <a:pt x="0" y="0"/>
                </a:moveTo>
                <a:lnTo>
                  <a:pt x="10368167" y="0"/>
                </a:lnTo>
                <a:lnTo>
                  <a:pt x="10368167" y="2340575"/>
                </a:lnTo>
                <a:lnTo>
                  <a:pt x="0" y="2340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7575" y="190500"/>
            <a:ext cx="15411881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000">
                <a:solidFill>
                  <a:srgbClr val="F4A191"/>
                </a:solidFill>
                <a:latin typeface="Gochi Hand"/>
                <a:ea typeface="Gochi Hand"/>
                <a:cs typeface="Gochi Hand"/>
                <a:sym typeface="Gochi Hand"/>
              </a:rPr>
              <a:t>Public Speaking Fears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DAG02CQ3m6Q</dc:identifier>
  <dcterms:modified xsi:type="dcterms:W3CDTF">2011-08-01T06:04:30Z</dcterms:modified>
  <cp:revision>1</cp:revision>
  <dc:title>Let’s Learn About Spoken Features Educational Presentation in Colourful Cartoon Comic Style</dc:title>
</cp:coreProperties>
</file>